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4"/>
  </p:notesMasterIdLst>
  <p:handoutMasterIdLst>
    <p:handoutMasterId r:id="rId75"/>
  </p:handoutMasterIdLst>
  <p:sldIdLst>
    <p:sldId id="403" r:id="rId2"/>
    <p:sldId id="421" r:id="rId3"/>
    <p:sldId id="419" r:id="rId4"/>
    <p:sldId id="408" r:id="rId5"/>
    <p:sldId id="426" r:id="rId6"/>
    <p:sldId id="407" r:id="rId7"/>
    <p:sldId id="430" r:id="rId8"/>
    <p:sldId id="416" r:id="rId9"/>
    <p:sldId id="313" r:id="rId10"/>
    <p:sldId id="396" r:id="rId11"/>
    <p:sldId id="314" r:id="rId12"/>
    <p:sldId id="428" r:id="rId13"/>
    <p:sldId id="316" r:id="rId14"/>
    <p:sldId id="392" r:id="rId15"/>
    <p:sldId id="317" r:id="rId16"/>
    <p:sldId id="318" r:id="rId17"/>
    <p:sldId id="397" r:id="rId18"/>
    <p:sldId id="427" r:id="rId19"/>
    <p:sldId id="402" r:id="rId20"/>
    <p:sldId id="319" r:id="rId21"/>
    <p:sldId id="420" r:id="rId22"/>
    <p:sldId id="321" r:id="rId23"/>
    <p:sldId id="370" r:id="rId24"/>
    <p:sldId id="329" r:id="rId25"/>
    <p:sldId id="330" r:id="rId26"/>
    <p:sldId id="414" r:id="rId27"/>
    <p:sldId id="332" r:id="rId28"/>
    <p:sldId id="333" r:id="rId29"/>
    <p:sldId id="415" r:id="rId30"/>
    <p:sldId id="371" r:id="rId31"/>
    <p:sldId id="352" r:id="rId32"/>
    <p:sldId id="353" r:id="rId33"/>
    <p:sldId id="354" r:id="rId34"/>
    <p:sldId id="355" r:id="rId35"/>
    <p:sldId id="356" r:id="rId36"/>
    <p:sldId id="372" r:id="rId37"/>
    <p:sldId id="322" r:id="rId38"/>
    <p:sldId id="375" r:id="rId39"/>
    <p:sldId id="376" r:id="rId40"/>
    <p:sldId id="377" r:id="rId41"/>
    <p:sldId id="378" r:id="rId42"/>
    <p:sldId id="379" r:id="rId43"/>
    <p:sldId id="382" r:id="rId44"/>
    <p:sldId id="381" r:id="rId45"/>
    <p:sldId id="380" r:id="rId46"/>
    <p:sldId id="320" r:id="rId47"/>
    <p:sldId id="401" r:id="rId48"/>
    <p:sldId id="391" r:id="rId49"/>
    <p:sldId id="422" r:id="rId50"/>
    <p:sldId id="423" r:id="rId51"/>
    <p:sldId id="424" r:id="rId52"/>
    <p:sldId id="384" r:id="rId53"/>
    <p:sldId id="383" r:id="rId54"/>
    <p:sldId id="413" r:id="rId55"/>
    <p:sldId id="326" r:id="rId56"/>
    <p:sldId id="390" r:id="rId57"/>
    <p:sldId id="385" r:id="rId58"/>
    <p:sldId id="431" r:id="rId59"/>
    <p:sldId id="386" r:id="rId60"/>
    <p:sldId id="325" r:id="rId61"/>
    <p:sldId id="387" r:id="rId62"/>
    <p:sldId id="394" r:id="rId63"/>
    <p:sldId id="389" r:id="rId64"/>
    <p:sldId id="398" r:id="rId65"/>
    <p:sldId id="400" r:id="rId66"/>
    <p:sldId id="399" r:id="rId67"/>
    <p:sldId id="324" r:id="rId68"/>
    <p:sldId id="404" r:id="rId69"/>
    <p:sldId id="433" r:id="rId70"/>
    <p:sldId id="425" r:id="rId71"/>
    <p:sldId id="410" r:id="rId72"/>
    <p:sldId id="432" r:id="rId73"/>
  </p:sldIdLst>
  <p:sldSz cx="9144000" cy="5143500" type="screen16x9"/>
  <p:notesSz cx="6858000" cy="9144000"/>
  <p:defaultTextStyle>
    <a:defPPr>
      <a:defRPr lang="en-US"/>
    </a:defPPr>
    <a:lvl1pPr marL="0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39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77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16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55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196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30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868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07" algn="l" defTabSz="68567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850E288-D963-4A3A-BAE0-83203FB169CE}">
          <p14:sldIdLst>
            <p14:sldId id="403"/>
            <p14:sldId id="421"/>
          </p14:sldIdLst>
        </p14:section>
        <p14:section name="The state of the mobile web" id="{3DFAA0CE-7FB2-A042-AD07-76533A14C94F}">
          <p14:sldIdLst>
            <p14:sldId id="419"/>
            <p14:sldId id="408"/>
            <p14:sldId id="426"/>
            <p14:sldId id="407"/>
            <p14:sldId id="430"/>
            <p14:sldId id="416"/>
          </p14:sldIdLst>
        </p14:section>
        <p14:section name="What you deserve" id="{04BE3A6F-0114-4442-84AD-5743ACD82991}">
          <p14:sldIdLst>
            <p14:sldId id="313"/>
            <p14:sldId id="396"/>
            <p14:sldId id="314"/>
            <p14:sldId id="428"/>
            <p14:sldId id="316"/>
            <p14:sldId id="392"/>
            <p14:sldId id="317"/>
            <p14:sldId id="318"/>
            <p14:sldId id="397"/>
            <p14:sldId id="427"/>
            <p14:sldId id="402"/>
            <p14:sldId id="319"/>
            <p14:sldId id="420"/>
          </p14:sldIdLst>
        </p14:section>
        <p14:section name="Web APIs" id="{93A8D21D-5A79-454C-8A4F-2BCB7BBBA64E}">
          <p14:sldIdLst>
            <p14:sldId id="321"/>
            <p14:sldId id="370"/>
            <p14:sldId id="329"/>
            <p14:sldId id="330"/>
            <p14:sldId id="414"/>
            <p14:sldId id="332"/>
            <p14:sldId id="333"/>
            <p14:sldId id="415"/>
            <p14:sldId id="371"/>
            <p14:sldId id="352"/>
            <p14:sldId id="353"/>
            <p14:sldId id="354"/>
            <p14:sldId id="355"/>
            <p14:sldId id="356"/>
            <p14:sldId id="372"/>
          </p14:sldIdLst>
        </p14:section>
        <p14:section name="Web Activities" id="{BBCDBF80-DE31-B24C-83FB-D59704D0842A}">
          <p14:sldIdLst>
            <p14:sldId id="322"/>
            <p14:sldId id="375"/>
            <p14:sldId id="376"/>
            <p14:sldId id="377"/>
            <p14:sldId id="378"/>
            <p14:sldId id="379"/>
            <p14:sldId id="382"/>
            <p14:sldId id="381"/>
            <p14:sldId id="380"/>
          </p14:sldIdLst>
        </p14:section>
        <p14:section name="How to start" id="{3C57546E-C055-994F-B427-FDEA6375F6BE}">
          <p14:sldIdLst>
            <p14:sldId id="320"/>
            <p14:sldId id="401"/>
            <p14:sldId id="391"/>
            <p14:sldId id="422"/>
            <p14:sldId id="423"/>
            <p14:sldId id="424"/>
            <p14:sldId id="384"/>
            <p14:sldId id="383"/>
            <p14:sldId id="413"/>
            <p14:sldId id="326"/>
            <p14:sldId id="390"/>
            <p14:sldId id="385"/>
            <p14:sldId id="431"/>
          </p14:sldIdLst>
        </p14:section>
        <p14:section name="Candies" id="{EC19D760-E2C9-124D-8C4C-6AEE0EC72E10}">
          <p14:sldIdLst>
            <p14:sldId id="386"/>
            <p14:sldId id="325"/>
            <p14:sldId id="387"/>
            <p14:sldId id="394"/>
            <p14:sldId id="389"/>
          </p14:sldIdLst>
        </p14:section>
        <p14:section name="What's next" id="{6A80546D-388B-0544-9EB6-878C5A93DFF1}">
          <p14:sldIdLst>
            <p14:sldId id="398"/>
            <p14:sldId id="400"/>
            <p14:sldId id="399"/>
          </p14:sldIdLst>
        </p14:section>
        <p14:section name="Conclusion" id="{65814898-B652-4524-B16A-55D8D74CDDF9}">
          <p14:sldIdLst>
            <p14:sldId id="324"/>
            <p14:sldId id="404"/>
            <p14:sldId id="433"/>
            <p14:sldId id="425"/>
            <p14:sldId id="410"/>
            <p14:sldId id="432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5F5"/>
    <a:srgbClr val="2559A3"/>
    <a:srgbClr val="15367E"/>
    <a:srgbClr val="000000"/>
    <a:srgbClr val="009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7760" autoAdjust="0"/>
  </p:normalViewPr>
  <p:slideViewPr>
    <p:cSldViewPr snapToGrid="0">
      <p:cViewPr>
        <p:scale>
          <a:sx n="99" d="100"/>
          <a:sy n="99" d="100"/>
        </p:scale>
        <p:origin x="-1840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496"/>
    </p:cViewPr>
  </p:sorterViewPr>
  <p:notesViewPr>
    <p:cSldViewPr snapToGrid="0">
      <p:cViewPr varScale="1">
        <p:scale>
          <a:sx n="125" d="100"/>
          <a:sy n="125" d="100"/>
        </p:scale>
        <p:origin x="40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1E53-830A-40FA-97C4-0A69A8381F40}" type="datetimeFigureOut">
              <a:rPr lang="en-CA" smtClean="0"/>
              <a:t>2014-03-27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AD6AA-6B60-42FD-A603-37FCE76D7FE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6268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C39F4-B845-434B-938A-B964CFE345BD}" type="datetimeFigureOut">
              <a:rPr lang="en-CA" smtClean="0"/>
              <a:t>2014-03-27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63790-E4E3-4CA0-AB70-E943616596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44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9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77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16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55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96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30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68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07" algn="l" defTabSz="6856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 smtClean="0"/>
              <a:t>START</a:t>
            </a:r>
            <a:r>
              <a:rPr lang="en-CA" baseline="0" dirty="0" smtClean="0"/>
              <a:t> CAMTASIA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baseline="0" dirty="0" smtClean="0"/>
              <a:t>START ZOOM </a:t>
            </a:r>
            <a:r>
              <a:rPr lang="en-CA" baseline="0" dirty="0" smtClean="0"/>
              <a:t>IT – ALT Z for permanent zoom</a:t>
            </a:r>
            <a:endParaRPr lang="en-CA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CA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 smtClean="0"/>
              <a:t>This presentation </a:t>
            </a:r>
            <a:r>
              <a:rPr lang="en-CA" smtClean="0"/>
              <a:t>is </a:t>
            </a:r>
            <a:r>
              <a:rPr lang="en-CA" smtClean="0"/>
              <a:t>60 </a:t>
            </a:r>
            <a:r>
              <a:rPr lang="en-CA" dirty="0" smtClean="0"/>
              <a:t>minutes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Present myself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Don’t take 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Slides on </a:t>
            </a:r>
            <a:r>
              <a:rPr lang="en-CA" baseline="0" dirty="0" err="1" smtClean="0"/>
              <a:t>oocz.net</a:t>
            </a:r>
            <a:endParaRPr lang="en-CA" baseline="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6308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Firefox OS, Mozilla launched</a:t>
            </a:r>
            <a:r>
              <a:rPr lang="en-US" baseline="0" dirty="0" smtClean="0"/>
              <a:t> one year 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530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built</a:t>
            </a:r>
            <a:r>
              <a:rPr lang="en-US" baseline="0" dirty="0" smtClean="0"/>
              <a:t> with the web, for the web, and with the web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use the technology you know, HTML5, CSS3, and JavaScript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 need to learn a new language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added a number of APIs to make HTML5 even more awesome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As you can see, it’s a UI familiar for smartphone</a:t>
            </a:r>
            <a:r>
              <a:rPr lang="en-US" baseline="0" dirty="0" smtClean="0"/>
              <a:t>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492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You even have what we call adaptive search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need to install application to use them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Your phone adapt to your need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web is your marketplace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12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Open Source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everybody can contribute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Fix bug, add features or suggest them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repository is on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648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architecture is simple to ensure the maximum speed for the devices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based use the </a:t>
            </a:r>
            <a:r>
              <a:rPr lang="en-US" baseline="0" dirty="0" err="1" smtClean="0"/>
              <a:t>Gonk</a:t>
            </a:r>
            <a:r>
              <a:rPr lang="en-US" baseline="0" dirty="0" smtClean="0"/>
              <a:t> Linux </a:t>
            </a:r>
            <a:r>
              <a:rPr lang="en-US" baseline="0" dirty="0" err="1" smtClean="0"/>
              <a:t>distro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top of that we add Gecko, our engine behind Firefox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Last, but not least, Gaia, the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, all made also with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28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 don’t I have to list you the benefits of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52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one year, we launched on 15 countries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Worked</a:t>
            </a:r>
            <a:r>
              <a:rPr lang="en-US" baseline="0" dirty="0" smtClean="0"/>
              <a:t> with 7 operators &amp; 4 hardware partners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have 5 phones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Many will be added soon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need to keep in mind that those are for emergent market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725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Since they are for emerging market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They</a:t>
            </a:r>
            <a:r>
              <a:rPr lang="en-US" baseline="0" dirty="0" smtClean="0"/>
              <a:t> are level entry smartphones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you can get them for about 100$, like the ZTE Open on eBay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 contracts, full 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170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doesn’t mean it’s a smartphone with compromise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When</a:t>
            </a:r>
            <a:r>
              <a:rPr lang="en-US" baseline="0" dirty="0" smtClean="0"/>
              <a:t> we say smartphone, we say apps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also have a marketplace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since it’s an open ecosystem, we don’t force you to use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also don’t charge you to use it (except a small amount for paid app)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we highly encourage you to do so, as it’s the place users will search first for app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97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what is a Firefox OS app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It’s a</a:t>
            </a:r>
            <a:r>
              <a:rPr lang="en-US" baseline="0" dirty="0" smtClean="0"/>
              <a:t> web app, either hosted or packaged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Hosted app are on your own server or places like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pages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Packaged app are published in the marketplace, we host them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either use what I call vanilla html, or use any libraries you want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also use </a:t>
            </a:r>
            <a:r>
              <a:rPr lang="en-US" baseline="0" dirty="0" err="1" smtClean="0"/>
              <a:t>WebAPI</a:t>
            </a:r>
            <a:r>
              <a:rPr lang="en-US" baseline="0" dirty="0" smtClean="0"/>
              <a:t> if you want to have a better integration with the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3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Often try to learn one sentence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 always fail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Thanks Google Translate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8388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today, if you</a:t>
            </a:r>
            <a:r>
              <a:rPr lang="en-US" baseline="0" dirty="0" smtClean="0"/>
              <a:t> have a web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already have a Firefox OS 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Of course, you may have to adjust some part of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if it’s running well in Firefox the desktop the browser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you use something like responsive web design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only thing to do is to add a manifest file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basically a JSON file to tell Firefox OS it’s an app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add all the details about your applications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also things like permissions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not because it’s web, that it’s not 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2279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To</a:t>
            </a:r>
            <a:r>
              <a:rPr lang="en-US" baseline="0" dirty="0" smtClean="0"/>
              <a:t> show you how it’s easy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I’ll take the </a:t>
            </a:r>
            <a:r>
              <a:rPr lang="en-US" baseline="0" dirty="0" err="1" smtClean="0"/>
              <a:t>TodoMVC</a:t>
            </a:r>
            <a:r>
              <a:rPr lang="en-US" baseline="0" dirty="0" smtClean="0"/>
              <a:t> code using </a:t>
            </a:r>
            <a:r>
              <a:rPr lang="en-US" baseline="0" dirty="0" err="1" smtClean="0"/>
              <a:t>ember.js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I’ll create a Firefox OS app with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Open App Manager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Explain App Manager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675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now you have a Firefox OS application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But you want to have</a:t>
            </a:r>
            <a:r>
              <a:rPr lang="en-US" baseline="0" dirty="0" smtClean="0"/>
              <a:t> a better integration with the platform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we created what we called </a:t>
            </a:r>
            <a:r>
              <a:rPr lang="en-US" baseline="0" dirty="0" err="1" smtClean="0"/>
              <a:t>WebAPI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They are API, using HTML, and JavaScript to empower developers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built them for Firefox OS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we work with the W3C, and standard buddy to make them part of the standard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As our goal isn’t to have API only working on Firefox OS, we want the web to work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if tomorrow the standard change, we’ll make the change to reflect this on the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795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 quickly shown you three level of API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first level, is the regular API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use them on hosted or packaged app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 need for us to certify your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Here are some of those APIs you can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808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Let’s start with the Ambien light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This API</a:t>
            </a:r>
            <a:r>
              <a:rPr lang="en-CA" baseline="0" dirty="0" smtClean="0"/>
              <a:t> will give you the ability to get values about the ambient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Could be useful if you are building an reading app, and wants to change the color if it’s darker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360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It’s quite simple, you need to add a listener on </a:t>
            </a:r>
            <a:r>
              <a:rPr lang="en-CA" dirty="0" err="1" smtClean="0"/>
              <a:t>devicelight</a:t>
            </a:r>
            <a:endParaRPr lang="en-CA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Your</a:t>
            </a:r>
            <a:r>
              <a:rPr lang="en-CA" baseline="0" dirty="0" smtClean="0"/>
              <a:t> function will get call when the ambient light will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You’ll get a value in lux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6109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CA" dirty="0" smtClean="0"/>
              <a:t>Open </a:t>
            </a:r>
            <a:r>
              <a:rPr lang="en-CA" dirty="0" err="1" smtClean="0"/>
              <a:t>Droid@Screen</a:t>
            </a:r>
            <a:endParaRPr lang="en-CA" dirty="0" smtClean="0"/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Connect a real device to the laptop</a:t>
            </a:r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Open Firefox</a:t>
            </a:r>
            <a:r>
              <a:rPr lang="en-CA" baseline="0" dirty="0" smtClean="0"/>
              <a:t> OS Boilerplate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Click the Ambient Light button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Show the value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Put your hand in front of the device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Show the new light value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552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The next one is kind of obvious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It will give you information on the battery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Something you weren’t able to do with</a:t>
            </a:r>
            <a:r>
              <a:rPr lang="en-CA" baseline="0" dirty="0" smtClean="0"/>
              <a:t> web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Useful to save the data of your user or stop some effect in your game when the battery is too low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024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You can get the battery level by getting the value of </a:t>
            </a:r>
            <a:r>
              <a:rPr lang="en-CA" dirty="0" err="1" smtClean="0"/>
              <a:t>navigator.battery.level</a:t>
            </a:r>
            <a:endParaRPr lang="en-CA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You can also do this for charging time,</a:t>
            </a:r>
            <a:r>
              <a:rPr lang="en-CA" baseline="0" dirty="0" smtClean="0"/>
              <a:t> and discharging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Another way is to manage event listener on the </a:t>
            </a:r>
            <a:r>
              <a:rPr lang="en-CA" baseline="0" dirty="0" err="1" smtClean="0"/>
              <a:t>levelchange</a:t>
            </a:r>
            <a:r>
              <a:rPr lang="en-CA" baseline="0" dirty="0" smtClean="0"/>
              <a:t>, </a:t>
            </a:r>
            <a:r>
              <a:rPr lang="en-CA" baseline="0" dirty="0" err="1" smtClean="0"/>
              <a:t>chargingchange</a:t>
            </a:r>
            <a:r>
              <a:rPr lang="en-CA" baseline="0" dirty="0" smtClean="0"/>
              <a:t>, and </a:t>
            </a:r>
            <a:r>
              <a:rPr lang="en-CA" baseline="0" dirty="0" err="1" smtClean="0"/>
              <a:t>chargingtimechange</a:t>
            </a:r>
            <a:endParaRPr lang="en-CA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It’s not just useful for a battery information app, but you can take advantage of it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700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 smtClean="0"/>
              <a:t>Let’s use again Firefox OS Boilerplate</a:t>
            </a:r>
            <a:r>
              <a:rPr lang="en-CA" baseline="0" dirty="0" smtClean="0"/>
              <a:t> App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Open </a:t>
            </a:r>
            <a:r>
              <a:rPr lang="en-CA" dirty="0" err="1" smtClean="0"/>
              <a:t>Droid@Screen</a:t>
            </a:r>
            <a:endParaRPr lang="en-CA" dirty="0" smtClean="0"/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Connect a real device to the laptop</a:t>
            </a:r>
          </a:p>
          <a:p>
            <a:pPr marL="228600" indent="-228600">
              <a:buFont typeface="+mj-lt"/>
              <a:buAutoNum type="arabicPeriod"/>
            </a:pPr>
            <a:r>
              <a:rPr lang="en-CA" dirty="0" smtClean="0"/>
              <a:t>Open Firefox</a:t>
            </a:r>
            <a:r>
              <a:rPr lang="en-CA" baseline="0" dirty="0" smtClean="0"/>
              <a:t> OS Boilerplate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Click the battery button</a:t>
            </a:r>
          </a:p>
          <a:p>
            <a:pPr marL="228600" indent="-228600">
              <a:buFont typeface="+mj-lt"/>
              <a:buAutoNum type="arabicPeriod"/>
            </a:pPr>
            <a:r>
              <a:rPr lang="en-CA" baseline="0" dirty="0" smtClean="0"/>
              <a:t>Show the information</a:t>
            </a:r>
          </a:p>
          <a:p>
            <a:pPr marL="0" indent="0">
              <a:buFont typeface="+mj-lt"/>
              <a:buNone/>
            </a:pP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11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Mostly</a:t>
            </a:r>
            <a:r>
              <a:rPr lang="en-US" baseline="0" dirty="0" smtClean="0"/>
              <a:t> since HTML5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Fight or eternal question about native app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web app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me, it feels like a sumo fight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the bigger!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371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There is a second level of APIs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time they are the privileged APIs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use those one only with packaged app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that case, no choice to submit your application to the marketplace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we’ll check if you aren’t doing something evil with your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712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The</a:t>
            </a:r>
            <a:r>
              <a:rPr lang="en-CA" baseline="0" dirty="0" smtClean="0"/>
              <a:t> name of this API is pretty clear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 remember many native applications on other platform that were just windows on HTML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Now since your application is HTML, the utility for this API would be to let the user navigate to an external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It could be helpful if you have to made the user log in into a third party services, and approve a key for your application, as an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977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You can add a browser </a:t>
            </a:r>
            <a:r>
              <a:rPr lang="en-CA" dirty="0" err="1" smtClean="0"/>
              <a:t>iframe</a:t>
            </a:r>
            <a:r>
              <a:rPr lang="en-CA" baseline="0" dirty="0" smtClean="0"/>
              <a:t> in your application, by adding some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Note that the important part is the </a:t>
            </a:r>
            <a:r>
              <a:rPr lang="en-CA" baseline="0" dirty="0" err="1" smtClean="0"/>
              <a:t>mozbrowser</a:t>
            </a:r>
            <a:r>
              <a:rPr lang="en-CA" baseline="0" smtClean="0"/>
              <a:t> attribute </a:t>
            </a:r>
            <a:r>
              <a:rPr lang="en-CA" baseline="0" dirty="0" smtClean="0"/>
              <a:t>in the </a:t>
            </a:r>
            <a:r>
              <a:rPr lang="en-CA" baseline="0" dirty="0" err="1" smtClean="0"/>
              <a:t>iframe</a:t>
            </a:r>
            <a:r>
              <a:rPr lang="en-CA" baseline="0" dirty="0" smtClean="0"/>
              <a:t>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If you also want to have a kind of full browser experience, you can add the other elements with those IDs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157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You can also add different listener for different action</a:t>
            </a:r>
            <a:r>
              <a:rPr lang="en-CA" baseline="0" dirty="0" smtClean="0"/>
              <a:t> from the users,  but also from the browser </a:t>
            </a:r>
            <a:r>
              <a:rPr lang="en-CA" baseline="0" dirty="0" err="1" smtClean="0"/>
              <a:t>iframe</a:t>
            </a:r>
            <a:endParaRPr lang="en-CA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In one application I’m building, I use this to grab the URL that the website return after the user sign-in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In contain the key for me to access the API, and account of the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241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Another nice privileged API give you access to the contact</a:t>
            </a:r>
            <a:r>
              <a:rPr lang="en-CA" baseline="0" dirty="0" smtClean="0"/>
              <a:t>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77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You can get add, modify, and delete</a:t>
            </a:r>
            <a:r>
              <a:rPr lang="en-CA" baseline="0" dirty="0" smtClean="0"/>
              <a:t> a contact to the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You can also find, and select all contacts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This code example show you how to add a contact to the address book of the user’s phone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223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Last, but not least, the Certified API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 won’t take too much time for those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As only OEM, or OS applications can use them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It’s good to know that they exists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As they may move</a:t>
            </a:r>
            <a:r>
              <a:rPr lang="en-US" baseline="0" dirty="0" smtClean="0"/>
              <a:t> to the privileged or regular API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960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how can you do stuff you would do with certified API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have something we called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Activites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152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Each of those </a:t>
            </a:r>
            <a:r>
              <a:rPr lang="en-US" dirty="0" err="1" smtClean="0"/>
              <a:t>activites</a:t>
            </a:r>
            <a:r>
              <a:rPr lang="en-US" dirty="0" smtClean="0"/>
              <a:t> give you more</a:t>
            </a:r>
            <a:r>
              <a:rPr lang="en-US" baseline="0" dirty="0" smtClean="0"/>
              <a:t> power to either interact with the users, the OS, or the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870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As an</a:t>
            </a:r>
            <a:r>
              <a:rPr lang="en-US" baseline="0" dirty="0" smtClean="0"/>
              <a:t> example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Pick Web Activities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 give me the opportunity to pick something, in that case an image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using those lines of JavaScript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app will prompt the screen you see on the right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users will have the choice to either use a wallpaper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picture he already had on his phone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 use the camera to take a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10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More than 38</a:t>
            </a:r>
            <a:r>
              <a:rPr lang="en-US" baseline="0" dirty="0" smtClean="0"/>
              <a:t> billions devices connected in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120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 that case, depending on what the user did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An</a:t>
            </a:r>
            <a:r>
              <a:rPr lang="en-US" baseline="0" dirty="0" smtClean="0"/>
              <a:t> event will be triggered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You’ll be able to use the image in your app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 handle the error in case of a problem, like if the user cancel the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308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Another one is the dial web activities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It doesn’t give you the right to call someone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But by adding those JavaScript lines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dialer app will open with the number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user will only have to press the green button to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981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You can also create contact, again, with JavaScript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Nothing complex here, and as with the dial one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user will see a screen</a:t>
            </a:r>
            <a:r>
              <a:rPr lang="en-US" baseline="0" dirty="0" smtClean="0"/>
              <a:t> prefilled with the information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He’ll only have to confirm the information, and save the new 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160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not just about managing activities from within</a:t>
            </a:r>
            <a:r>
              <a:rPr lang="en-US" baseline="0" dirty="0" smtClean="0"/>
              <a:t> your application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can also become an activity handler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that case, I register my application for a</a:t>
            </a:r>
            <a:r>
              <a:rPr lang="en-US" baseline="0" dirty="0" smtClean="0"/>
              <a:t> pick activity for JPEG, and PNG images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When an application will call a pick web activities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My application will be listed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the user select my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err="1" smtClean="0"/>
              <a:t>Index.html#pick</a:t>
            </a:r>
            <a:r>
              <a:rPr lang="en-US" baseline="0" dirty="0" smtClean="0"/>
              <a:t> will be called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577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At that point, you need to be able to handle that call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</a:t>
            </a:r>
            <a:r>
              <a:rPr lang="en-US" baseline="0" dirty="0" smtClean="0"/>
              <a:t> you register yourself for an activity message handler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you can manage the call, do what you have to do, and serve the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70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is great is that </a:t>
            </a:r>
            <a:r>
              <a:rPr lang="en-US" baseline="0" dirty="0" smtClean="0"/>
              <a:t>your </a:t>
            </a:r>
            <a:r>
              <a:rPr lang="en-US" baseline="0" dirty="0" smtClean="0"/>
              <a:t>application can be installed on an Android </a:t>
            </a:r>
            <a:r>
              <a:rPr lang="en-US" baseline="0" dirty="0" smtClean="0"/>
              <a:t>device using our APK Factory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you have Firefox </a:t>
            </a:r>
            <a:r>
              <a:rPr lang="en-US" baseline="0" dirty="0" smtClean="0"/>
              <a:t>installed on your Android device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install a web application, and our APK Factory will create an Android app from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the same thing we are doing with the Desktop browser right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</a:t>
            </a:r>
            <a:r>
              <a:rPr lang="en-US" baseline="0" dirty="0" smtClean="0"/>
              <a:t>, again, you can reach more people with again, one code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36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</a:t>
            </a:r>
            <a:r>
              <a:rPr lang="en-US" baseline="0" dirty="0" smtClean="0"/>
              <a:t> the big question is how to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205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You can just port your actual</a:t>
            </a:r>
            <a:r>
              <a:rPr lang="en-US" baseline="0" dirty="0" smtClean="0"/>
              <a:t> web application to Firefox OS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saw it,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, it’s like running an unicorn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As an example, a developer I’m working with porter one of his game in 30 minutes!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Of course, it may not be your case, but we are here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0030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</a:t>
            </a:r>
            <a:r>
              <a:rPr lang="en-US" baseline="0" dirty="0" smtClean="0"/>
              <a:t> you already use Cordova or </a:t>
            </a:r>
            <a:r>
              <a:rPr lang="en-US" baseline="0" dirty="0" err="1" smtClean="0"/>
              <a:t>PhoneGap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have a good news for you, Firefox OS is now supported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an easy way to build using web technology, and reach many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15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quite recent, so not all API have</a:t>
            </a:r>
            <a:r>
              <a:rPr lang="en-US" baseline="0" dirty="0" smtClean="0"/>
              <a:t> bee implemented yet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this is a list of those already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866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That’s</a:t>
            </a:r>
            <a:r>
              <a:rPr lang="en-US" baseline="0" dirty="0" smtClean="0"/>
              <a:t> not only iPhone or Android devices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TV, game console, refrigerator…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4742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quite easy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Even</a:t>
            </a:r>
            <a:r>
              <a:rPr lang="en-US" baseline="0" dirty="0" smtClean="0"/>
              <a:t> if you never use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need to have Node Package Manager to install Cordova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create an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Add your code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add </a:t>
            </a:r>
            <a:r>
              <a:rPr lang="en-US" baseline="0" dirty="0" err="1" smtClean="0"/>
              <a:t>firefox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as a target platform to your project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To generate the Firefox OS app, just use the prepare argument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826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As an example, the camera API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need to add the camera</a:t>
            </a:r>
            <a:r>
              <a:rPr lang="en-US" baseline="0" dirty="0" smtClean="0"/>
              <a:t> plugin to the project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When the code below will be called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 will basically call a pick web activities on the Firefox OS side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You’ll have the same experience as if you would have wrote the Firefox OS code yourself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is the magic of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, and Cordova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1603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/>
              <a:buChar char="•"/>
            </a:pPr>
            <a:r>
              <a:rPr lang="en-US" dirty="0" smtClean="0"/>
              <a:t>As you saw with my demos</a:t>
            </a:r>
          </a:p>
          <a:p>
            <a:pPr marL="171450" indent="-171450" algn="l">
              <a:buFont typeface="Arial"/>
              <a:buChar char="•"/>
            </a:pPr>
            <a:r>
              <a:rPr lang="en-US" dirty="0" smtClean="0"/>
              <a:t>We have the App Manager, and the simulator</a:t>
            </a:r>
          </a:p>
          <a:p>
            <a:pPr marL="171450" indent="-171450" algn="l">
              <a:buFont typeface="Arial"/>
              <a:buChar char="•"/>
            </a:pPr>
            <a:r>
              <a:rPr lang="en-US" dirty="0" smtClean="0"/>
              <a:t>So no need</a:t>
            </a:r>
            <a:r>
              <a:rPr lang="en-US" baseline="0" dirty="0" smtClean="0"/>
              <a:t> for a real device to developer, port or test your application</a:t>
            </a:r>
            <a:br>
              <a:rPr lang="en-US" baseline="0" dirty="0" smtClean="0"/>
            </a:br>
            <a:r>
              <a:rPr lang="en-US" baseline="0" dirty="0" smtClean="0"/>
              <a:t>At least at the beginning</a:t>
            </a:r>
          </a:p>
          <a:p>
            <a:pPr marL="171450" indent="-171450" algn="l">
              <a:buFont typeface="Arial"/>
              <a:buChar char="•"/>
            </a:pPr>
            <a:r>
              <a:rPr lang="en-US" baseline="0" dirty="0" smtClean="0"/>
              <a:t>Because it’s HTML, CSS, and JavaScript, we don’t force you to use specific IDE</a:t>
            </a:r>
          </a:p>
          <a:p>
            <a:pPr marL="171450" indent="-171450" algn="l">
              <a:buFont typeface="Arial"/>
              <a:buChar char="•"/>
            </a:pPr>
            <a:r>
              <a:rPr lang="en-US" baseline="0" dirty="0" smtClean="0"/>
              <a:t>Use whatever that make sense for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189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 many</a:t>
            </a:r>
            <a:r>
              <a:rPr lang="en-US" baseline="0" dirty="0" smtClean="0"/>
              <a:t> of use know Firebug?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many of you know we have amazing developer tools directly inside the browser?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when it comes to Firefox OS development, you can use those tools to debug on the </a:t>
            </a:r>
            <a:r>
              <a:rPr lang="en-US" baseline="0" dirty="0" err="1" smtClean="0"/>
              <a:t>simuatlro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also debug on devices using Firefox OS 1.2, and plus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903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CA" dirty="0" smtClean="0"/>
              <a:t>Let</a:t>
            </a:r>
            <a:r>
              <a:rPr lang="en-CA" baseline="0" dirty="0" smtClean="0"/>
              <a:t> me show you how it’s working</a:t>
            </a:r>
          </a:p>
          <a:p>
            <a:pPr marL="171450" indent="-171450">
              <a:buFont typeface="Arial"/>
              <a:buChar char="•"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3F67E-96AC-4EB8-8F30-4016AC62E6B5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588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Since you don’t have to remember everything I shown you today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And those are new APIs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have amazing documentation online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It’s called the Mozilla Developer Network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Everything</a:t>
            </a:r>
            <a:r>
              <a:rPr lang="en-US" baseline="0" dirty="0" smtClean="0"/>
              <a:t> from HTML, CSS, JavaScript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To the </a:t>
            </a:r>
            <a:r>
              <a:rPr lang="en-US" baseline="0" dirty="0" err="1" smtClean="0"/>
              <a:t>WebAPI</a:t>
            </a:r>
            <a:r>
              <a:rPr lang="en-US" baseline="0" dirty="0" smtClean="0"/>
              <a:t>, and Web Activities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also documentation about the marketplace, and how to publish your application or add the manifest file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Since it’s an open wiki, you can also help us improve the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04049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also have the</a:t>
            </a:r>
            <a:r>
              <a:rPr lang="en-US" baseline="0" dirty="0" smtClean="0"/>
              <a:t> hacks blog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 blog about anything technical related to HTML, CSS, JavaScript, Firefox OS, and Firefox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highly suggest you to hive it a look, and subscribe to the RSS feed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also let me know if you want to write a blog post on a technical topic web related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are always looking for contributors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2047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you need help with Firefox OS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You can</a:t>
            </a:r>
            <a:r>
              <a:rPr lang="en-US" baseline="0" dirty="0" smtClean="0"/>
              <a:t> always email me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But a more efficient way, would be to use </a:t>
            </a:r>
            <a:r>
              <a:rPr lang="en-US" baseline="0" dirty="0" err="1" smtClean="0"/>
              <a:t>StackOverflow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 forum for programmers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using it, you are building a F.A.Q. that may help other developers with the same question as you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actively monitor the forum, but it open your questions to a huge community that may answer quicker than if you send me an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3356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Last, but not</a:t>
            </a:r>
            <a:r>
              <a:rPr lang="en-US" baseline="0" dirty="0" smtClean="0"/>
              <a:t> least, I told you Firefox OS is open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Since it’s open, you can suggest features, or report bugs by using </a:t>
            </a:r>
            <a:r>
              <a:rPr lang="en-US" baseline="0" dirty="0" err="1" smtClean="0"/>
              <a:t>bugzilla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is the power of the 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9562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Those are the basic things you need to know to start on your Firefox OS application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But there is also some others cool </a:t>
            </a:r>
            <a:r>
              <a:rPr lang="en-US" dirty="0" err="1" smtClean="0"/>
              <a:t>stuf</a:t>
            </a:r>
            <a:r>
              <a:rPr lang="en-US" dirty="0" smtClean="0"/>
              <a:t> that can help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95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as app developers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For your customers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first reflex would be to start with the web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 you can reach as many people as possible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HTML5 is a revolution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4369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Firefox OS boilerplate</a:t>
            </a:r>
            <a:r>
              <a:rPr lang="en-US" baseline="0" dirty="0" smtClean="0"/>
              <a:t> I use for some demos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 project my colleague Robert Nyman started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more a demo app than a boilerplate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it’s easy to see the code to make some of the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work, and it’s a working example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Again, since it’s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feel free to contribute if you see any bugs or any features 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96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How many</a:t>
            </a:r>
            <a:r>
              <a:rPr lang="en-US" baseline="0" dirty="0" smtClean="0"/>
              <a:t> of you know </a:t>
            </a:r>
            <a:r>
              <a:rPr lang="en-US" baseline="0" dirty="0" err="1" smtClean="0"/>
              <a:t>JSFiddle</a:t>
            </a:r>
            <a:r>
              <a:rPr lang="en-US" baseline="0" dirty="0" smtClean="0"/>
              <a:t>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 give you the ability to put your code online, modify it, and execute it live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Really nice to share code with </a:t>
            </a:r>
            <a:r>
              <a:rPr lang="en-US" baseline="0" dirty="0" err="1" smtClean="0"/>
              <a:t>peopleo</a:t>
            </a:r>
            <a:r>
              <a:rPr lang="en-US" baseline="0" dirty="0" smtClean="0"/>
              <a:t> or quickly test something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Since the developers of </a:t>
            </a:r>
            <a:r>
              <a:rPr lang="en-US" baseline="0" dirty="0" err="1" smtClean="0"/>
              <a:t>JSFiddle</a:t>
            </a:r>
            <a:r>
              <a:rPr lang="en-US" baseline="0" dirty="0" smtClean="0"/>
              <a:t> really likes Firefox OS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some goodies in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you add /</a:t>
            </a:r>
            <a:r>
              <a:rPr lang="en-US" baseline="0" dirty="0" err="1" smtClean="0"/>
              <a:t>webapp.manifest</a:t>
            </a:r>
            <a:r>
              <a:rPr lang="en-US" baseline="0" dirty="0" smtClean="0"/>
              <a:t> to the fiddle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, you’ll be able to install the app in the simulator to test it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you add /</a:t>
            </a:r>
            <a:r>
              <a:rPr lang="en-US" baseline="0" dirty="0" err="1" smtClean="0"/>
              <a:t>fxos.html</a:t>
            </a:r>
            <a:r>
              <a:rPr lang="en-US" baseline="0" dirty="0" smtClean="0"/>
              <a:t> you be able to install your application on a real device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Really nice, again, for sharing Firefox OS code with someone, or do a quick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478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you are like me, you suck at UI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There</a:t>
            </a:r>
            <a:r>
              <a:rPr lang="en-US" baseline="0" dirty="0" smtClean="0"/>
              <a:t> is something we call Firefox OS building block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Those are prebuilt code that you can use to create easily some UI component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 will also have the same look, and feel as </a:t>
            </a:r>
            <a:r>
              <a:rPr lang="en-US" baseline="0" dirty="0" err="1" smtClean="0"/>
              <a:t>gaia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Keep in mind that we don’t force you to have the same UI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goal is not having you manage many code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258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Another candy</a:t>
            </a:r>
            <a:r>
              <a:rPr lang="en-US" baseline="0" dirty="0" smtClean="0"/>
              <a:t> is Mozilla Brick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basically Web Components on steroid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 give you the ability to add component easily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since it’s based on web components, it will be executed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6589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what’s is next for Firefox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2762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are working on something call</a:t>
            </a:r>
            <a:r>
              <a:rPr lang="en-US" baseline="0" dirty="0" smtClean="0"/>
              <a:t> Mozilla App Builder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can already use it, the URL is in my resources slide at the end of my presentation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an app builder, with some drag, and drop components to make it easier to create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Since with the web, everybody can be a creator, let’s make this 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445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Of course it’s only the beginning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are always improving the OS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Some new APIs will be added like </a:t>
            </a:r>
            <a:r>
              <a:rPr lang="en-US" baseline="0" dirty="0" err="1" smtClean="0"/>
              <a:t>WebNFC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WebUSB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4635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So keep in mind, it’s only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There is a lot more things coming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Firefox OS already have a lot of 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It’s a new audience you may not be able to reach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3F67E-96AC-4EB8-8F30-4016AC62E6B5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3981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next time you have to</a:t>
            </a:r>
            <a:r>
              <a:rPr lang="en-US" baseline="0" dirty="0" smtClean="0"/>
              <a:t> build a mobile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not start with the web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More reach, more visibility, and easier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03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Some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Again,</a:t>
            </a:r>
            <a:r>
              <a:rPr lang="en-CA" baseline="0" dirty="0" smtClean="0"/>
              <a:t> don’t take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You’ll only have one URL to remember, and I’ll tell you at the end of the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As I’ll upload my slides, and a recording of my presentation online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43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Sometimes</a:t>
            </a:r>
            <a:r>
              <a:rPr lang="en-US" baseline="0" dirty="0" smtClean="0"/>
              <a:t> it feels like this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Even more when we think about mobile app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Not easy to have access to hardware like with native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4369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Before I finish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We’ll do a</a:t>
            </a:r>
            <a:r>
              <a:rPr lang="en-US" baseline="0" dirty="0" smtClean="0"/>
              <a:t> workshop in Prague, probably in June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date isn’t confirmed yet, but you can register right now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an invite only event, so it’s not because you register that you will be invited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It’s a day where myself, and my </a:t>
            </a:r>
            <a:r>
              <a:rPr lang="en-US" baseline="0" dirty="0" err="1" smtClean="0"/>
              <a:t>colleage</a:t>
            </a:r>
            <a:r>
              <a:rPr lang="en-US" baseline="0" dirty="0" smtClean="0"/>
              <a:t> Jason, will do two small presentation to give you the tools you need to start your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the rest of the day will be about porting actual HTML application you have, and build new 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Since we’ll be on site, you’ll have the help you need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Last, but not least, we’ll finish the day with a dinner, and some drinks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 can’t wait to be back here, and see all the amazing app you’ll build during this workshop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 please subscribe, even if you aren’t sure to 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882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If you can’t wait for the workshop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smtClean="0"/>
              <a:t>And you are currently or</a:t>
            </a:r>
            <a:r>
              <a:rPr lang="en-CA" baseline="0" dirty="0" smtClean="0"/>
              <a:t> planning to build a Firefox OS application, please let me know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I’ll also be curios to see any other HTML5 application you actually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There are good opportunities with the platform, and I would like to help you to publish your application to the marketplace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3F67E-96AC-4EB8-8F30-4016AC62E6B5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2000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Feel free to follow me on Twitter or add me to LinkedIn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If you want to read some amazing technical posts, again, don’t forget the hacks blog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Last, but not least, you can check my personal blog: it’s all about gnomes, and unicorns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It’s also where, probably tomorrow, I’ll publish my slides as the recording of my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So it’s the only link to remember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aseline="0" dirty="0" smtClean="0"/>
              <a:t>Thanks a lot, any questions, comments, insults?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657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Let me show you how HTML5 can fix</a:t>
            </a:r>
            <a:r>
              <a:rPr lang="en-US" baseline="0" dirty="0" smtClean="0"/>
              <a:t> the mobile web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Can empower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developers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11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Let’s start with what you deserve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63790-E4E3-4CA0-AB70-E9436165968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29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39" indent="0" algn="ctr">
              <a:buNone/>
              <a:defRPr sz="1600"/>
            </a:lvl2pPr>
            <a:lvl3pPr marL="685677" indent="0" algn="ctr">
              <a:buNone/>
              <a:defRPr sz="1400"/>
            </a:lvl3pPr>
            <a:lvl4pPr marL="1028516" indent="0" algn="ctr">
              <a:buNone/>
              <a:defRPr sz="1100"/>
            </a:lvl4pPr>
            <a:lvl5pPr marL="1371355" indent="0" algn="ctr">
              <a:buNone/>
              <a:defRPr sz="1100"/>
            </a:lvl5pPr>
            <a:lvl6pPr marL="1714196" indent="0" algn="ctr">
              <a:buNone/>
              <a:defRPr sz="1100"/>
            </a:lvl6pPr>
            <a:lvl7pPr marL="2057030" indent="0" algn="ctr">
              <a:buNone/>
              <a:defRPr sz="1100"/>
            </a:lvl7pPr>
            <a:lvl8pPr marL="2399868" indent="0" algn="ctr">
              <a:buNone/>
              <a:defRPr sz="1100"/>
            </a:lvl8pPr>
            <a:lvl9pPr marL="2742707" indent="0" algn="ctr">
              <a:buNone/>
              <a:defRPr sz="1100"/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457" y="0"/>
            <a:ext cx="5493544" cy="1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9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105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6856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3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19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03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9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270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5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"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282319"/>
            <a:ext cx="7886700" cy="2139553"/>
          </a:xfrm>
        </p:spPr>
        <p:txBody>
          <a:bodyPr anchor="b"/>
          <a:lstStyle>
            <a:lvl1pPr>
              <a:defRPr sz="4500" baseline="0"/>
            </a:lvl1pPr>
          </a:lstStyle>
          <a:p>
            <a:r>
              <a:rPr lang="en-US" dirty="0" smtClean="0"/>
              <a:t>TODO: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81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53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4032"/>
            <a:ext cx="7886700" cy="351179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000000"/>
                </a:solidFill>
                <a:latin typeface="Monaco" panose="00000400000000000000" pitchFamily="2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321541"/>
          </a:xfrm>
          <a:prstGeom prst="rect">
            <a:avLst/>
          </a:prstGeom>
          <a:solidFill>
            <a:srgbClr val="009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6" rIns="68568" bIns="3428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4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321541"/>
          </a:xfrm>
          <a:prstGeom prst="rect">
            <a:avLst/>
          </a:prstGeom>
          <a:solidFill>
            <a:srgbClr val="009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6" rIns="68568" bIns="34286" rtlCol="0" anchor="ctr"/>
          <a:lstStyle/>
          <a:p>
            <a:pPr algn="ctr"/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4032"/>
            <a:ext cx="4604052" cy="351179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000000"/>
                </a:solidFill>
                <a:latin typeface="Monaco" panose="00000400000000000000" pitchFamily="2" charset="0"/>
              </a:defRPr>
            </a:lvl1pPr>
          </a:lstStyle>
          <a:p>
            <a:pPr lvl="0"/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851" y="301534"/>
            <a:ext cx="2933333" cy="49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4" y="301534"/>
            <a:ext cx="2933333" cy="4980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671" y="976144"/>
            <a:ext cx="2062406" cy="3163692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DEMO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9672" y="1995418"/>
            <a:ext cx="3952945" cy="112514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6856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3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19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03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9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270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05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98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9211" y="4908281"/>
            <a:ext cx="2684801" cy="23522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rgbClr val="800000"/>
                </a:solidFill>
              </a:defRPr>
            </a:lvl1pPr>
            <a:lvl2pPr marL="3428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6856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1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35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19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03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39986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270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3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9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68" tIns="34286" rIns="68568" bIns="3428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68" tIns="34286" rIns="68568" bIns="3428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70"/>
            <a:ext cx="2057400" cy="273844"/>
          </a:xfrm>
          <a:prstGeom prst="rect">
            <a:avLst/>
          </a:prstGeom>
        </p:spPr>
        <p:txBody>
          <a:bodyPr vert="horz" lIns="68568" tIns="34286" rIns="68568" bIns="3428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FED43-6D0B-40D2-AE60-687C628DB1EB}" type="datetimeFigureOut">
              <a:rPr lang="en-CA" smtClean="0"/>
              <a:t>2014-03-27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70"/>
            <a:ext cx="3086100" cy="273844"/>
          </a:xfrm>
          <a:prstGeom prst="rect">
            <a:avLst/>
          </a:prstGeom>
        </p:spPr>
        <p:txBody>
          <a:bodyPr vert="horz" lIns="68568" tIns="34286" rIns="68568" bIns="3428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70"/>
            <a:ext cx="2057400" cy="273844"/>
          </a:xfrm>
          <a:prstGeom prst="rect">
            <a:avLst/>
          </a:prstGeom>
        </p:spPr>
        <p:txBody>
          <a:bodyPr vert="horz" lIns="68568" tIns="34286" rIns="68568" bIns="3428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9C1AE-D298-4ED6-ABE1-1BA061A924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1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0" r:id="rId3"/>
    <p:sldLayoutId id="2147483664" r:id="rId4"/>
    <p:sldLayoutId id="2147483665" r:id="rId5"/>
    <p:sldLayoutId id="2147483668" r:id="rId6"/>
    <p:sldLayoutId id="2147483666" r:id="rId7"/>
    <p:sldLayoutId id="2147483667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67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Feura Sans" panose="020B0503050000020004" pitchFamily="34" charset="0"/>
          <a:ea typeface="Feura Sans" panose="020B0503050000020004" pitchFamily="34" charset="0"/>
          <a:cs typeface="+mj-cs"/>
        </a:defRPr>
      </a:lvl1pPr>
    </p:titleStyle>
    <p:bodyStyle>
      <a:lvl1pPr marL="171421" indent="-171421" algn="l" defTabSz="6856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Feura Sans Light" panose="020B0303050000020004" pitchFamily="34" charset="0"/>
          <a:ea typeface="Feura Sans Light" panose="020B0303050000020004" pitchFamily="34" charset="0"/>
          <a:cs typeface="+mn-cs"/>
        </a:defRPr>
      </a:lvl1pPr>
      <a:lvl2pPr marL="514262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eura Sans Light" panose="020B0303050000020004" pitchFamily="34" charset="0"/>
          <a:ea typeface="Feura Sans Light" panose="020B0303050000020004" pitchFamily="34" charset="0"/>
          <a:cs typeface="+mn-cs"/>
        </a:defRPr>
      </a:lvl2pPr>
      <a:lvl3pPr marL="857096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eura Sans Light" panose="020B0303050000020004" pitchFamily="34" charset="0"/>
          <a:ea typeface="Feura Sans Light" panose="020B0303050000020004" pitchFamily="34" charset="0"/>
          <a:cs typeface="+mn-cs"/>
        </a:defRPr>
      </a:lvl3pPr>
      <a:lvl4pPr marL="1199934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eura Sans Light" panose="020B0303050000020004" pitchFamily="34" charset="0"/>
          <a:ea typeface="Feura Sans Light" panose="020B0303050000020004" pitchFamily="34" charset="0"/>
          <a:cs typeface="+mn-cs"/>
        </a:defRPr>
      </a:lvl4pPr>
      <a:lvl5pPr marL="1542773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Feura Sans Light" panose="020B0303050000020004" pitchFamily="34" charset="0"/>
          <a:ea typeface="Feura Sans Light" panose="020B0303050000020004" pitchFamily="34" charset="0"/>
          <a:cs typeface="+mn-cs"/>
        </a:defRPr>
      </a:lvl5pPr>
      <a:lvl6pPr marL="1885611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50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89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27" indent="-171421" algn="l" defTabSz="6856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9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7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16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55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96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30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68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07" algn="l" defTabSz="6856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25" y="1579316"/>
            <a:ext cx="7087763" cy="1792186"/>
          </a:xfrm>
        </p:spPr>
        <p:txBody>
          <a:bodyPr anchor="t">
            <a:noAutofit/>
          </a:bodyPr>
          <a:lstStyle/>
          <a:p>
            <a:pPr algn="l"/>
            <a:r>
              <a:rPr lang="en-CA" dirty="0"/>
              <a:t>Empower </a:t>
            </a:r>
            <a:r>
              <a:rPr lang="en-CA" dirty="0" smtClean="0"/>
              <a:t>mobile web </a:t>
            </a:r>
            <a:r>
              <a:rPr lang="en-CA" dirty="0"/>
              <a:t>developers with JavaScript &amp; </a:t>
            </a:r>
            <a:r>
              <a:rPr lang="en-CA" dirty="0" err="1"/>
              <a:t>WebAPI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744" y="3647729"/>
            <a:ext cx="3999275" cy="1076255"/>
          </a:xfrm>
        </p:spPr>
        <p:txBody>
          <a:bodyPr/>
          <a:lstStyle/>
          <a:p>
            <a:pPr algn="l"/>
            <a:r>
              <a:rPr lang="en-CA" dirty="0" smtClean="0"/>
              <a:t>Frédéric Harper</a:t>
            </a:r>
          </a:p>
          <a:p>
            <a:pPr algn="l"/>
            <a:r>
              <a:rPr lang="en-CA" dirty="0" smtClean="0"/>
              <a:t>Sr. Technical Evangelist @ Mozilla</a:t>
            </a:r>
          </a:p>
          <a:p>
            <a:pPr algn="l"/>
            <a:r>
              <a:rPr lang="en-CA" dirty="0" smtClean="0"/>
              <a:t>@</a:t>
            </a:r>
            <a:r>
              <a:rPr lang="en-CA" dirty="0" err="1" smtClean="0"/>
              <a:t>fharper</a:t>
            </a:r>
            <a:r>
              <a:rPr lang="en-CA" dirty="0" smtClean="0"/>
              <a:t> | outofcomfortzone.net</a:t>
            </a:r>
            <a:endParaRPr lang="en-CA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71506" y="3647729"/>
            <a:ext cx="3199902" cy="1495775"/>
          </a:xfrm>
          <a:prstGeom prst="rect">
            <a:avLst/>
          </a:prstGeom>
        </p:spPr>
        <p:txBody>
          <a:bodyPr vert="horz" lIns="68568" tIns="34286" rIns="68568" bIns="34286" rtlCol="0">
            <a:normAutofit/>
          </a:bodyPr>
          <a:lstStyle>
            <a:lvl1pPr marL="0" indent="0" algn="ctr" defTabSz="685745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1pPr>
            <a:lvl2pPr marL="342873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2pPr>
            <a:lvl3pPr marL="685745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3pPr>
            <a:lvl4pPr marL="1028618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4pPr>
            <a:lvl5pPr marL="1371491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5pPr>
            <a:lvl6pPr marL="1714364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35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08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81" indent="0" algn="ctr" defTabSz="68574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dirty="0" smtClean="0"/>
              <a:t>Prague JS</a:t>
            </a:r>
          </a:p>
          <a:p>
            <a:pPr algn="r"/>
            <a:r>
              <a:rPr lang="en-CA" dirty="0" smtClean="0"/>
              <a:t>Prague, Czech Republic</a:t>
            </a:r>
          </a:p>
          <a:p>
            <a:pPr algn="r"/>
            <a:r>
              <a:rPr lang="en-CA" dirty="0" smtClean="0"/>
              <a:t>2014-03-27</a:t>
            </a:r>
            <a:endParaRPr lang="en-CA" dirty="0"/>
          </a:p>
        </p:txBody>
      </p:sp>
      <p:pic>
        <p:nvPicPr>
          <p:cNvPr id="12" name="Picture 11" descr="cc.png"/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" y="61950"/>
            <a:ext cx="367060" cy="367060"/>
          </a:xfrm>
          <a:prstGeom prst="rect">
            <a:avLst/>
          </a:prstGeom>
        </p:spPr>
      </p:pic>
      <p:pic>
        <p:nvPicPr>
          <p:cNvPr id="13" name="Picture 12" descr="by.png"/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87" y="61950"/>
            <a:ext cx="367060" cy="3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with the Web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240" y="1369219"/>
            <a:ext cx="4625340" cy="32635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Using </a:t>
            </a:r>
            <a:r>
              <a:rPr lang="en-US" dirty="0"/>
              <a:t>HTML5, </a:t>
            </a:r>
            <a:r>
              <a:rPr lang="en-US" dirty="0" smtClean="0"/>
              <a:t>CSS3 </a:t>
            </a:r>
            <a:r>
              <a:rPr lang="en-US" dirty="0"/>
              <a:t>and </a:t>
            </a:r>
            <a:r>
              <a:rPr lang="en-US" dirty="0" smtClean="0"/>
              <a:t>JavaScript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with a number of APIs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to </a:t>
            </a:r>
            <a:r>
              <a:rPr lang="en-US" dirty="0"/>
              <a:t>build </a:t>
            </a:r>
            <a:r>
              <a:rPr lang="en-US" dirty="0" smtClean="0"/>
              <a:t>apps.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57308" y="708676"/>
            <a:ext cx="2285209" cy="3726181"/>
            <a:chOff x="215865" y="402041"/>
            <a:chExt cx="3911111" cy="63773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5865" y="402041"/>
              <a:ext cx="3911111" cy="6377320"/>
            </a:xfrm>
            <a:prstGeom prst="rect">
              <a:avLst/>
            </a:prstGeom>
          </p:spPr>
        </p:pic>
        <p:pic>
          <p:nvPicPr>
            <p:cNvPr id="10" name="Picture 9" descr="2013-11-06_153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342" y="1290320"/>
              <a:ext cx="2840156" cy="4246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5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4-01-08_115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36" r="1016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open source</a:t>
            </a:r>
            <a:endParaRPr lang="en-US" dirty="0"/>
          </a:p>
        </p:txBody>
      </p:sp>
      <p:pic>
        <p:nvPicPr>
          <p:cNvPr id="8" name="Picture 7" descr="gangnamtoc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refox_Lay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924301"/>
            <a:ext cx="9144000" cy="90678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73214" y="4149334"/>
            <a:ext cx="2570786" cy="994172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Architecture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509  E" pathEditMode="relative" ptsTypes="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HTML5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66" indent="-342866">
              <a:lnSpc>
                <a:spcPct val="200000"/>
              </a:lnSpc>
              <a:buFont typeface="Wingdings" charset="2"/>
              <a:buChar char="ü"/>
            </a:pPr>
            <a:r>
              <a:rPr lang="en-US" dirty="0" smtClean="0"/>
              <a:t>In-built distribution – the Web</a:t>
            </a:r>
          </a:p>
          <a:p>
            <a:pPr marL="342866" indent="-342866">
              <a:lnSpc>
                <a:spcPct val="200000"/>
              </a:lnSpc>
              <a:buFont typeface="Wingdings" charset="2"/>
              <a:buChar char="ü"/>
            </a:pPr>
            <a:r>
              <a:rPr lang="en-US" dirty="0" smtClean="0"/>
              <a:t>Simple technologies </a:t>
            </a:r>
            <a:r>
              <a:rPr lang="en-US" dirty="0"/>
              <a:t>u</a:t>
            </a:r>
            <a:r>
              <a:rPr lang="en-US" dirty="0" smtClean="0"/>
              <a:t>sed by a lot of developers</a:t>
            </a:r>
          </a:p>
          <a:p>
            <a:pPr marL="342866" indent="-342866">
              <a:lnSpc>
                <a:spcPct val="200000"/>
              </a:lnSpc>
              <a:buFont typeface="Wingdings" charset="2"/>
              <a:buChar char="ü"/>
            </a:pPr>
            <a:r>
              <a:rPr lang="en-US" dirty="0" smtClean="0"/>
              <a:t>Evolution of existing practices</a:t>
            </a:r>
          </a:p>
          <a:p>
            <a:pPr marL="342866" indent="-342866">
              <a:lnSpc>
                <a:spcPct val="200000"/>
              </a:lnSpc>
              <a:buFont typeface="Wingdings" charset="2"/>
              <a:buChar char="ü"/>
            </a:pPr>
            <a:r>
              <a:rPr lang="en-US" dirty="0" smtClean="0"/>
              <a:t>Open, independent, and standardized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28"/>
            <a:ext cx="6421399" cy="3569953"/>
          </a:xfrm>
        </p:spPr>
        <p:txBody>
          <a:bodyPr>
            <a:normAutofit fontScale="92500" lnSpcReduction="20000"/>
          </a:bodyPr>
          <a:lstStyle/>
          <a:p>
            <a:pPr marL="342866" indent="-342866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/>
              <a:t>7 </a:t>
            </a:r>
            <a:r>
              <a:rPr lang="en-US" dirty="0"/>
              <a:t>mobile </a:t>
            </a:r>
            <a:r>
              <a:rPr lang="en-US" dirty="0" smtClean="0"/>
              <a:t>operator</a:t>
            </a:r>
            <a:r>
              <a:rPr lang="en-US" dirty="0"/>
              <a:t> </a:t>
            </a:r>
            <a:r>
              <a:rPr lang="en-US" dirty="0" smtClean="0"/>
              <a:t>&amp; 4 </a:t>
            </a:r>
            <a:r>
              <a:rPr lang="en-US" dirty="0"/>
              <a:t>hardware partners </a:t>
            </a:r>
          </a:p>
          <a:p>
            <a:pPr marL="342866" indent="-342866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/>
              <a:t>ZTE Open, Alcatel </a:t>
            </a:r>
            <a:r>
              <a:rPr lang="en-US" dirty="0"/>
              <a:t>One Touch </a:t>
            </a:r>
            <a:r>
              <a:rPr lang="en-US" dirty="0" smtClean="0"/>
              <a:t>Fire, </a:t>
            </a:r>
            <a:r>
              <a:rPr lang="en-US" dirty="0" err="1"/>
              <a:t>Geeksphone</a:t>
            </a:r>
            <a:r>
              <a:rPr lang="en-US" dirty="0"/>
              <a:t> </a:t>
            </a:r>
            <a:r>
              <a:rPr lang="en-US" dirty="0" err="1"/>
              <a:t>Keon</a:t>
            </a:r>
            <a:r>
              <a:rPr lang="en-US" dirty="0"/>
              <a:t>, </a:t>
            </a:r>
            <a:r>
              <a:rPr lang="en-US" dirty="0" err="1"/>
              <a:t>Geeksphone</a:t>
            </a:r>
            <a:r>
              <a:rPr lang="en-US" dirty="0"/>
              <a:t> </a:t>
            </a:r>
            <a:r>
              <a:rPr lang="en-US" dirty="0" smtClean="0"/>
              <a:t>Peak, LG </a:t>
            </a:r>
            <a:r>
              <a:rPr lang="en-US" dirty="0" err="1" smtClean="0"/>
              <a:t>FireWeb</a:t>
            </a:r>
            <a:r>
              <a:rPr lang="en-US" dirty="0" smtClean="0"/>
              <a:t>…</a:t>
            </a:r>
          </a:p>
          <a:p>
            <a:pPr marL="342866" indent="-342866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/>
              <a:t>More to come: </a:t>
            </a:r>
            <a:r>
              <a:rPr lang="en-US" dirty="0"/>
              <a:t>Huawei </a:t>
            </a:r>
            <a:r>
              <a:rPr lang="en-US" dirty="0" smtClean="0"/>
              <a:t>Y300, ZTE Open C, Alcatel One </a:t>
            </a:r>
            <a:r>
              <a:rPr lang="en-US" dirty="0" err="1" smtClean="0"/>
              <a:t>Touche</a:t>
            </a:r>
            <a:r>
              <a:rPr lang="en-US" dirty="0" smtClean="0"/>
              <a:t> Fire C &amp; E &amp; S…</a:t>
            </a:r>
          </a:p>
          <a:p>
            <a:pPr marL="342866" indent="-342866">
              <a:lnSpc>
                <a:spcPct val="200000"/>
              </a:lnSpc>
              <a:buFont typeface="Wingdings" charset="2"/>
              <a:buChar char="§"/>
            </a:pPr>
            <a:r>
              <a:rPr lang="en-US" dirty="0" smtClean="0"/>
              <a:t>Aimed at emerging markets/low end market</a:t>
            </a:r>
            <a:endParaRPr lang="en-US" dirty="0"/>
          </a:p>
        </p:txBody>
      </p:sp>
      <p:pic>
        <p:nvPicPr>
          <p:cNvPr id="4" name="Picture 3" descr="brazi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0"/>
            <a:ext cx="863866" cy="648000"/>
          </a:xfrm>
          <a:prstGeom prst="rect">
            <a:avLst/>
          </a:prstGeom>
        </p:spPr>
      </p:pic>
      <p:pic>
        <p:nvPicPr>
          <p:cNvPr id="5" name="Picture 4" descr="chi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642214"/>
            <a:ext cx="863866" cy="648000"/>
          </a:xfrm>
          <a:prstGeom prst="rect">
            <a:avLst/>
          </a:prstGeom>
        </p:spPr>
      </p:pic>
      <p:pic>
        <p:nvPicPr>
          <p:cNvPr id="6" name="Picture 5" descr="colomb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1284428"/>
            <a:ext cx="863866" cy="648000"/>
          </a:xfrm>
          <a:prstGeom prst="rect">
            <a:avLst/>
          </a:prstGeom>
        </p:spPr>
      </p:pic>
      <p:pic>
        <p:nvPicPr>
          <p:cNvPr id="7" name="Picture 6" descr="german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1926642"/>
            <a:ext cx="863866" cy="648000"/>
          </a:xfrm>
          <a:prstGeom prst="rect">
            <a:avLst/>
          </a:prstGeom>
        </p:spPr>
      </p:pic>
      <p:pic>
        <p:nvPicPr>
          <p:cNvPr id="8" name="Picture 7" descr="greece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2568856"/>
            <a:ext cx="863866" cy="648000"/>
          </a:xfrm>
          <a:prstGeom prst="rect">
            <a:avLst/>
          </a:prstGeom>
        </p:spPr>
      </p:pic>
      <p:pic>
        <p:nvPicPr>
          <p:cNvPr id="9" name="Picture 8" descr="hungary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3211070"/>
            <a:ext cx="863866" cy="648000"/>
          </a:xfrm>
          <a:prstGeom prst="rect">
            <a:avLst/>
          </a:prstGeom>
        </p:spPr>
      </p:pic>
      <p:pic>
        <p:nvPicPr>
          <p:cNvPr id="10" name="Picture 9" descr="italy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3853284"/>
            <a:ext cx="863866" cy="648000"/>
          </a:xfrm>
          <a:prstGeom prst="rect">
            <a:avLst/>
          </a:prstGeom>
        </p:spPr>
      </p:pic>
      <p:pic>
        <p:nvPicPr>
          <p:cNvPr id="11" name="Picture 10" descr="mexic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134" y="4495500"/>
            <a:ext cx="863866" cy="648000"/>
          </a:xfrm>
          <a:prstGeom prst="rect">
            <a:avLst/>
          </a:prstGeom>
        </p:spPr>
      </p:pic>
      <p:pic>
        <p:nvPicPr>
          <p:cNvPr id="12" name="Picture 11" descr="montenegro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5" y="0"/>
            <a:ext cx="863866" cy="648000"/>
          </a:xfrm>
          <a:prstGeom prst="rect">
            <a:avLst/>
          </a:prstGeom>
        </p:spPr>
      </p:pic>
      <p:pic>
        <p:nvPicPr>
          <p:cNvPr id="13" name="Picture 12" descr="peru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5" y="641350"/>
            <a:ext cx="863866" cy="648000"/>
          </a:xfrm>
          <a:prstGeom prst="rect">
            <a:avLst/>
          </a:prstGeom>
        </p:spPr>
      </p:pic>
      <p:pic>
        <p:nvPicPr>
          <p:cNvPr id="14" name="Picture 13" descr="polan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4" y="1283785"/>
            <a:ext cx="863866" cy="648000"/>
          </a:xfrm>
          <a:prstGeom prst="rect">
            <a:avLst/>
          </a:prstGeom>
        </p:spPr>
      </p:pic>
      <p:pic>
        <p:nvPicPr>
          <p:cNvPr id="15" name="Picture 14" descr="serbia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5" y="1928077"/>
            <a:ext cx="863866" cy="648000"/>
          </a:xfrm>
          <a:prstGeom prst="rect">
            <a:avLst/>
          </a:prstGeom>
        </p:spPr>
      </p:pic>
      <p:pic>
        <p:nvPicPr>
          <p:cNvPr id="16" name="Picture 15" descr="spain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5" y="2572369"/>
            <a:ext cx="863866" cy="648000"/>
          </a:xfrm>
          <a:prstGeom prst="rect">
            <a:avLst/>
          </a:prstGeom>
        </p:spPr>
      </p:pic>
      <p:pic>
        <p:nvPicPr>
          <p:cNvPr id="17" name="Picture 16" descr="uruguay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5" y="3210467"/>
            <a:ext cx="863866" cy="648000"/>
          </a:xfrm>
          <a:prstGeom prst="rect">
            <a:avLst/>
          </a:prstGeom>
        </p:spPr>
      </p:pic>
      <p:pic>
        <p:nvPicPr>
          <p:cNvPr id="18" name="Picture 17" descr="venezuela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975" y="3854760"/>
            <a:ext cx="86386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4-01-08_115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90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3-11-26_12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7152"/>
            <a:ext cx="9144001" cy="51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9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Firefox OS app?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866" indent="-342866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Creating a hosted or packaged app</a:t>
            </a:r>
          </a:p>
          <a:p>
            <a:pPr marL="342866" indent="-342866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Using</a:t>
            </a:r>
          </a:p>
          <a:p>
            <a:pPr marL="857126" lvl="1" indent="-342866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V</a:t>
            </a:r>
            <a:r>
              <a:rPr lang="en-US" dirty="0" smtClean="0"/>
              <a:t>anilla HTML5</a:t>
            </a:r>
          </a:p>
          <a:p>
            <a:pPr marL="857126" lvl="1" indent="-342866">
              <a:lnSpc>
                <a:spcPct val="150000"/>
              </a:lnSpc>
              <a:buFont typeface="Wingdings" charset="2"/>
              <a:buChar char="§"/>
            </a:pPr>
            <a:r>
              <a:rPr lang="en-US" dirty="0" err="1" smtClean="0"/>
              <a:t>Librairies</a:t>
            </a:r>
            <a:r>
              <a:rPr lang="en-US" dirty="0" smtClean="0"/>
              <a:t>…</a:t>
            </a:r>
          </a:p>
          <a:p>
            <a:pPr marL="857126" lvl="1" indent="-342866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Regular API</a:t>
            </a:r>
          </a:p>
          <a:p>
            <a:pPr marL="857126" lvl="1" indent="-342866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Privileged API</a:t>
            </a:r>
          </a:p>
          <a:p>
            <a:pPr marL="857126" lvl="1" indent="-342866">
              <a:lnSpc>
                <a:spcPct val="150000"/>
              </a:lnSpc>
              <a:buFont typeface="Wingdings" charset="2"/>
              <a:buChar char="§"/>
            </a:pPr>
            <a:r>
              <a:rPr lang="en-US" i="1" dirty="0" smtClean="0"/>
              <a:t>Certified 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851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7200" dirty="0"/>
              <a:t>Omlouváme se, nemluvím česky</a:t>
            </a:r>
            <a:endParaRPr lang="en-US" sz="7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Google translate…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8515350" cy="994172"/>
          </a:xfrm>
        </p:spPr>
        <p:txBody>
          <a:bodyPr/>
          <a:lstStyle/>
          <a:p>
            <a:r>
              <a:rPr lang="en-US" dirty="0" smtClean="0"/>
              <a:t>HTML5 + manifest (JSON) = Firefox OS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Monaco"/>
                <a:cs typeface="Monaco"/>
              </a:rPr>
              <a:t>{</a:t>
            </a:r>
          </a:p>
          <a:p>
            <a:r>
              <a:rPr lang="en-US" dirty="0" smtClean="0">
                <a:latin typeface="Monaco"/>
                <a:cs typeface="Monaco"/>
              </a:rPr>
              <a:t>    </a:t>
            </a:r>
            <a:r>
              <a:rPr lang="en-US" dirty="0">
                <a:latin typeface="Monaco"/>
                <a:cs typeface="Monaco"/>
              </a:rPr>
              <a:t>"version": </a:t>
            </a:r>
            <a:r>
              <a:rPr lang="en-US" dirty="0" smtClean="0">
                <a:latin typeface="Monaco"/>
                <a:cs typeface="Monaco"/>
              </a:rPr>
              <a:t>“42"</a:t>
            </a:r>
            <a:r>
              <a:rPr lang="en-US" dirty="0">
                <a:latin typeface="Monaco"/>
                <a:cs typeface="Monaco"/>
              </a:rPr>
              <a:t>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>
                <a:latin typeface="Monaco"/>
                <a:cs typeface="Monaco"/>
              </a:rPr>
              <a:t>name": </a:t>
            </a:r>
            <a:r>
              <a:rPr lang="en-US" dirty="0" smtClean="0">
                <a:latin typeface="Monaco"/>
                <a:cs typeface="Monaco"/>
              </a:rPr>
              <a:t>”My amazing app"</a:t>
            </a:r>
            <a:r>
              <a:rPr lang="en-US" dirty="0">
                <a:latin typeface="Monaco"/>
                <a:cs typeface="Monaco"/>
              </a:rPr>
              <a:t>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 err="1">
                <a:latin typeface="Monaco"/>
                <a:cs typeface="Monaco"/>
              </a:rPr>
              <a:t>launch_path</a:t>
            </a:r>
            <a:r>
              <a:rPr lang="en-US" dirty="0">
                <a:latin typeface="Monaco"/>
                <a:cs typeface="Monaco"/>
              </a:rPr>
              <a:t>": "/</a:t>
            </a:r>
            <a:r>
              <a:rPr lang="en-US" dirty="0" err="1">
                <a:latin typeface="Monaco"/>
                <a:cs typeface="Monaco"/>
              </a:rPr>
              <a:t>index.html</a:t>
            </a:r>
            <a:r>
              <a:rPr lang="en-US" dirty="0">
                <a:latin typeface="Monaco"/>
                <a:cs typeface="Monaco"/>
              </a:rPr>
              <a:t>",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>
                <a:latin typeface="Monaco"/>
                <a:cs typeface="Monaco"/>
              </a:rPr>
              <a:t>description": </a:t>
            </a:r>
            <a:r>
              <a:rPr lang="en-US" dirty="0" smtClean="0">
                <a:latin typeface="Monaco"/>
                <a:cs typeface="Monaco"/>
              </a:rPr>
              <a:t>”My super amazing app do super amazing things"</a:t>
            </a:r>
            <a:r>
              <a:rPr lang="en-US" dirty="0">
                <a:latin typeface="Monaco"/>
                <a:cs typeface="Monaco"/>
              </a:rPr>
              <a:t>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>
                <a:latin typeface="Monaco"/>
                <a:cs typeface="Monaco"/>
              </a:rPr>
              <a:t>icons": {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dirty="0" smtClean="0">
                <a:latin typeface="Monaco"/>
                <a:cs typeface="Monaco"/>
              </a:rPr>
              <a:t>    "</a:t>
            </a:r>
            <a:r>
              <a:rPr lang="en-US" dirty="0">
                <a:latin typeface="Monaco"/>
                <a:cs typeface="Monaco"/>
              </a:rPr>
              <a:t>16": "/images/logo16.</a:t>
            </a:r>
            <a:r>
              <a:rPr lang="en-US" dirty="0" smtClean="0">
                <a:latin typeface="Monaco"/>
                <a:cs typeface="Monaco"/>
              </a:rPr>
              <a:t>png”,}</a:t>
            </a:r>
            <a:r>
              <a:rPr lang="en-US" dirty="0">
                <a:latin typeface="Monaco"/>
                <a:cs typeface="Monaco"/>
              </a:rPr>
              <a:t>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>
                <a:latin typeface="Monaco"/>
                <a:cs typeface="Monaco"/>
              </a:rPr>
              <a:t>developer": {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dirty="0" smtClean="0">
                <a:latin typeface="Monaco"/>
                <a:cs typeface="Monaco"/>
              </a:rPr>
              <a:t>    "</a:t>
            </a:r>
            <a:r>
              <a:rPr lang="en-US" dirty="0">
                <a:latin typeface="Monaco"/>
                <a:cs typeface="Monaco"/>
              </a:rPr>
              <a:t>name": </a:t>
            </a:r>
            <a:r>
              <a:rPr lang="en-US" dirty="0" smtClean="0">
                <a:latin typeface="Monaco"/>
                <a:cs typeface="Monaco"/>
              </a:rPr>
              <a:t>”Frédéric Harper"</a:t>
            </a:r>
            <a:r>
              <a:rPr lang="en-US" dirty="0">
                <a:latin typeface="Monaco"/>
                <a:cs typeface="Monaco"/>
              </a:rPr>
              <a:t>,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dirty="0" smtClean="0">
                <a:latin typeface="Monaco"/>
                <a:cs typeface="Monaco"/>
              </a:rPr>
              <a:t>    "</a:t>
            </a:r>
            <a:r>
              <a:rPr lang="en-US" dirty="0" err="1">
                <a:latin typeface="Monaco"/>
                <a:cs typeface="Monaco"/>
              </a:rPr>
              <a:t>url</a:t>
            </a:r>
            <a:r>
              <a:rPr lang="en-US" dirty="0">
                <a:latin typeface="Monaco"/>
                <a:cs typeface="Monaco"/>
              </a:rPr>
              <a:t>": "http://</a:t>
            </a:r>
            <a:r>
              <a:rPr lang="en-US" dirty="0" err="1">
                <a:latin typeface="Monaco"/>
                <a:cs typeface="Monaco"/>
              </a:rPr>
              <a:t>outofcomfortzone.net</a:t>
            </a:r>
            <a:r>
              <a:rPr lang="en-US" dirty="0">
                <a:latin typeface="Monaco"/>
                <a:cs typeface="Monaco"/>
              </a:rPr>
              <a:t>",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  <a:r>
              <a:rPr lang="en-US" dirty="0">
                <a:latin typeface="Monaco"/>
                <a:cs typeface="Monaco"/>
              </a:rPr>
              <a:t>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 err="1">
                <a:latin typeface="Monaco"/>
                <a:cs typeface="Monaco"/>
              </a:rPr>
              <a:t>default_locale</a:t>
            </a:r>
            <a:r>
              <a:rPr lang="en-US" dirty="0">
                <a:latin typeface="Monaco"/>
                <a:cs typeface="Monaco"/>
              </a:rPr>
              <a:t>": "en",</a:t>
            </a: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"</a:t>
            </a:r>
            <a:r>
              <a:rPr lang="en-US" dirty="0">
                <a:latin typeface="Monaco"/>
                <a:cs typeface="Monaco"/>
              </a:rPr>
              <a:t>permissions": {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dirty="0" smtClean="0">
                <a:latin typeface="Monaco"/>
                <a:cs typeface="Monaco"/>
              </a:rPr>
              <a:t>    "</a:t>
            </a:r>
            <a:r>
              <a:rPr lang="en-US" dirty="0" err="1">
                <a:latin typeface="Monaco"/>
                <a:cs typeface="Monaco"/>
              </a:rPr>
              <a:t>geolocation</a:t>
            </a:r>
            <a:r>
              <a:rPr lang="en-US" dirty="0">
                <a:latin typeface="Monaco"/>
                <a:cs typeface="Monaco"/>
              </a:rPr>
              <a:t>": {</a:t>
            </a:r>
          </a:p>
          <a:p>
            <a:r>
              <a:rPr lang="en-US" dirty="0">
                <a:latin typeface="Monaco"/>
                <a:cs typeface="Monaco"/>
              </a:rPr>
              <a:t>      </a:t>
            </a:r>
            <a:r>
              <a:rPr lang="en-US" dirty="0" smtClean="0">
                <a:latin typeface="Monaco"/>
                <a:cs typeface="Monaco"/>
              </a:rPr>
              <a:t>      "</a:t>
            </a:r>
            <a:r>
              <a:rPr lang="en-US" dirty="0">
                <a:latin typeface="Monaco"/>
                <a:cs typeface="Monaco"/>
              </a:rPr>
              <a:t>description": </a:t>
            </a:r>
            <a:r>
              <a:rPr lang="en-US" dirty="0" smtClean="0">
                <a:latin typeface="Monaco"/>
                <a:cs typeface="Monaco"/>
              </a:rPr>
              <a:t>”Get the long/</a:t>
            </a:r>
            <a:r>
              <a:rPr lang="en-US" dirty="0" err="1" smtClean="0">
                <a:latin typeface="Monaco"/>
                <a:cs typeface="Monaco"/>
              </a:rPr>
              <a:t>lat</a:t>
            </a:r>
            <a:r>
              <a:rPr lang="en-US" dirty="0" smtClean="0">
                <a:latin typeface="Monaco"/>
                <a:cs typeface="Monaco"/>
              </a:rPr>
              <a:t> of the user"</a:t>
            </a:r>
            <a:endParaRPr lang="en-US" dirty="0">
              <a:latin typeface="Monaco"/>
              <a:cs typeface="Monaco"/>
            </a:endParaRP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dirty="0" smtClean="0">
                <a:latin typeface="Monaco"/>
                <a:cs typeface="Monaco"/>
              </a:rPr>
              <a:t>    }</a:t>
            </a:r>
            <a:endParaRPr lang="en-US" dirty="0">
              <a:latin typeface="Monaco"/>
              <a:cs typeface="Monaco"/>
            </a:endParaRPr>
          </a:p>
          <a:p>
            <a:r>
              <a:rPr lang="en-US" dirty="0">
                <a:latin typeface="Monaco"/>
                <a:cs typeface="Monaco"/>
              </a:rPr>
              <a:t>  </a:t>
            </a:r>
            <a:r>
              <a:rPr lang="en-US" dirty="0" smtClean="0">
                <a:latin typeface="Monaco"/>
                <a:cs typeface="Monaco"/>
              </a:rPr>
              <a:t>  }</a:t>
            </a:r>
            <a:endParaRPr lang="en-US" dirty="0">
              <a:latin typeface="Monaco"/>
              <a:cs typeface="Monaco"/>
            </a:endParaRPr>
          </a:p>
          <a:p>
            <a:r>
              <a:rPr lang="en-US" dirty="0">
                <a:latin typeface="Monaco"/>
                <a:cs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Emberjs</a:t>
            </a:r>
            <a:r>
              <a:rPr lang="en-US" dirty="0"/>
              <a:t> </a:t>
            </a:r>
            <a:r>
              <a:rPr lang="en-US" dirty="0" err="1"/>
              <a:t>todomvc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APIs – Regular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866" indent="-342866">
              <a:buFont typeface="Arial"/>
              <a:buChar char="•"/>
            </a:pPr>
            <a:r>
              <a:rPr lang="en-US" dirty="0" smtClean="0"/>
              <a:t>Alarm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Ambient </a:t>
            </a:r>
            <a:r>
              <a:rPr lang="en-US" dirty="0"/>
              <a:t>light </a:t>
            </a:r>
            <a:r>
              <a:rPr lang="en-US" dirty="0" smtClean="0"/>
              <a:t>sensor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Archive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Battery </a:t>
            </a:r>
            <a:r>
              <a:rPr lang="en-US" dirty="0"/>
              <a:t>Status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Geolocation</a:t>
            </a:r>
            <a:r>
              <a:rPr lang="en-US" dirty="0" smtClean="0"/>
              <a:t> API</a:t>
            </a:r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IndexedDB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Network </a:t>
            </a:r>
            <a:r>
              <a:rPr lang="en-US" dirty="0"/>
              <a:t>Information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Notifications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Open </a:t>
            </a:r>
            <a:r>
              <a:rPr lang="en-US" dirty="0" err="1" smtClean="0"/>
              <a:t>WebApps</a:t>
            </a:r>
            <a:endParaRPr lang="en-US" dirty="0" smtClean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Proximity sensor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Push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Screen Orientation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Vibration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Web Activities</a:t>
            </a:r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WebFM</a:t>
            </a:r>
            <a:r>
              <a:rPr lang="en-US" dirty="0" smtClean="0"/>
              <a:t> API</a:t>
            </a:r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WebPayment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2532" y="757179"/>
            <a:ext cx="1255595" cy="1890000"/>
            <a:chOff x="2053958" y="2579515"/>
            <a:chExt cx="1674126" cy="252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958" y="2579515"/>
              <a:ext cx="1674126" cy="252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10459" y="3751751"/>
              <a:ext cx="1361130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A" sz="1500" dirty="0">
                  <a:solidFill>
                    <a:srgbClr val="0096DD"/>
                  </a:solidFill>
                  <a:latin typeface="Feura Sans" panose="020B0503050000020004" pitchFamily="34" charset="0"/>
                  <a:ea typeface="Feura Sans" panose="020B0503050000020004" pitchFamily="34" charset="0"/>
                </a:rPr>
                <a:t>packaged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262443" y="2646939"/>
            <a:ext cx="1255595" cy="1890000"/>
            <a:chOff x="5197466" y="2579515"/>
            <a:chExt cx="1674126" cy="2520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7466" y="2579515"/>
              <a:ext cx="1674126" cy="252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507983" y="3751751"/>
              <a:ext cx="1053098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A" sz="1500" dirty="0">
                  <a:solidFill>
                    <a:srgbClr val="0096DD"/>
                  </a:solidFill>
                  <a:latin typeface="Feura Sans" panose="020B0503050000020004" pitchFamily="34" charset="0"/>
                  <a:ea typeface="Feura Sans" panose="020B0503050000020004" pitchFamily="34" charset="0"/>
                </a:rPr>
                <a:t>hosted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7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Ambient Light Sensor</a:t>
            </a:r>
          </a:p>
        </p:txBody>
      </p:sp>
    </p:spTree>
    <p:extLst>
      <p:ext uri="{BB962C8B-B14F-4D97-AF65-F5344CB8AC3E}">
        <p14:creationId xmlns:p14="http://schemas.microsoft.com/office/powerpoint/2010/main" val="345735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Ambient Light Sensor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en-CA" dirty="0" err="1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.addEventListener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devicelight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(event) {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// The level of the ambient light in 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lux</a:t>
            </a:r>
          </a:p>
          <a:p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lux values for "dim" typically begin below 50,</a:t>
            </a:r>
          </a:p>
          <a:p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// 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and the values for "bright" begin above 10000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console.log(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event.value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CA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Boilerplate – Ambient Light Sensor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135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Battery Status</a:t>
            </a:r>
          </a:p>
        </p:txBody>
      </p:sp>
    </p:spTree>
    <p:extLst>
      <p:ext uri="{BB962C8B-B14F-4D97-AF65-F5344CB8AC3E}">
        <p14:creationId xmlns:p14="http://schemas.microsoft.com/office/powerpoint/2010/main" val="31135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Battery Status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battery =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navigator.battery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(battery) {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batteryLevel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.round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battery.level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CA" dirty="0">
                <a:solidFill>
                  <a:srgbClr val="B452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"%"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charging = (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battery.charging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)? 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“yes"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"no"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chargingTime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parseInt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battery.chargingTime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CA" dirty="0">
                <a:solidFill>
                  <a:srgbClr val="B452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>
                <a:solidFill>
                  <a:srgbClr val="B452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dischargingTime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err="1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parseInt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battery.dischargingTime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CA" dirty="0">
                <a:solidFill>
                  <a:srgbClr val="B452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>
                <a:solidFill>
                  <a:srgbClr val="B452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battery.addEventListener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levelchange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setStatus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battery.addEventListener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chargingchange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setStatus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battery.addEventListener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chargingtimechange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setStatus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9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Boilerplate – Battery status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1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936895265_68cf4eeac5_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6" b="2338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Creative Commons: http://</a:t>
            </a:r>
            <a:r>
              <a:rPr lang="en-US" dirty="0" err="1"/>
              <a:t>j.mp</a:t>
            </a:r>
            <a:r>
              <a:rPr lang="en-US" dirty="0"/>
              <a:t>/1ljZuJC</a:t>
            </a:r>
          </a:p>
        </p:txBody>
      </p:sp>
    </p:spTree>
    <p:extLst>
      <p:ext uri="{BB962C8B-B14F-4D97-AF65-F5344CB8AC3E}">
        <p14:creationId xmlns:p14="http://schemas.microsoft.com/office/powerpoint/2010/main" val="12586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APIs – Privileged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866" indent="-342866">
              <a:buFont typeface="Arial"/>
              <a:buChar char="•"/>
            </a:pPr>
            <a:r>
              <a:rPr lang="en-US" dirty="0"/>
              <a:t>Browser API</a:t>
            </a:r>
          </a:p>
          <a:p>
            <a:pPr marL="342866" indent="-342866">
              <a:buFont typeface="Arial"/>
              <a:buChar char="•"/>
            </a:pPr>
            <a:r>
              <a:rPr lang="en-US" dirty="0"/>
              <a:t>Contacts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Device </a:t>
            </a:r>
            <a:r>
              <a:rPr lang="en-US" dirty="0"/>
              <a:t>Storage API</a:t>
            </a:r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systemXHR</a:t>
            </a:r>
            <a:endParaRPr lang="en-US" dirty="0" smtClean="0"/>
          </a:p>
          <a:p>
            <a:pPr marL="342866" indent="-342866">
              <a:buFont typeface="Arial"/>
              <a:buChar char="•"/>
            </a:pPr>
            <a:r>
              <a:rPr lang="en-US" dirty="0"/>
              <a:t>TCP Socket </a:t>
            </a:r>
            <a:r>
              <a:rPr lang="en-US" dirty="0" smtClean="0"/>
              <a:t>API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2532" y="757179"/>
            <a:ext cx="1255595" cy="1890000"/>
            <a:chOff x="2053958" y="2579515"/>
            <a:chExt cx="1674126" cy="252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958" y="2579515"/>
              <a:ext cx="1674126" cy="252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10459" y="3751751"/>
              <a:ext cx="1361130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A" sz="1500" dirty="0">
                  <a:solidFill>
                    <a:srgbClr val="0096DD"/>
                  </a:solidFill>
                  <a:latin typeface="Feura Sans" panose="020B0503050000020004" pitchFamily="34" charset="0"/>
                  <a:ea typeface="Feura Sans" panose="020B0503050000020004" pitchFamily="34" charset="0"/>
                </a:rPr>
                <a:t>packaged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4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8540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Browser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&lt;div&gt;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&lt;span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id=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'location-bar'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&gt;&lt;/span&gt;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&lt;button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dirty="0" err="1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go_button_clicked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()'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&lt;/button&gt;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 smtClean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id=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'load-status'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&gt;&lt;/div&gt;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 smtClean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id=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'security-status'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&gt;&lt;/div&gt;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 smtClean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id=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'favicon'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 smtClean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id=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'title'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&gt;&lt;/div&gt;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b="1" dirty="0" smtClean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iframe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 smtClean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 smtClean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CA" dirty="0" smtClean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CA" dirty="0" smtClean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‘yoursite.com'</a:t>
            </a:r>
            <a:r>
              <a:rPr lang="en-CA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>
                <a:solidFill>
                  <a:srgbClr val="658B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id=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'browser'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iframe</a:t>
            </a:r>
            <a:r>
              <a:rPr lang="en-CA" b="1" dirty="0" smtClean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Browser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addEventListener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dirty="0" err="1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mozbrowserloadstart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(e) {</a:t>
            </a:r>
          </a:p>
          <a:p>
            <a:pPr>
              <a:lnSpc>
                <a:spcPct val="107000"/>
              </a:lnSpc>
            </a:pPr>
            <a:r>
              <a:rPr lang="en-CA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Do stuff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/*</a:t>
            </a:r>
            <a:endParaRPr lang="en-CA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Possible values:</a:t>
            </a:r>
            <a:endParaRPr lang="en-CA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"</a:t>
            </a:r>
            <a:r>
              <a:rPr lang="en-CA" dirty="0" err="1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mozbrowserloadstart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			"</a:t>
            </a:r>
            <a:r>
              <a:rPr lang="en-CA" dirty="0" err="1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mozbrowserloadend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mozbrowserlocationchange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CA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CA" dirty="0" err="1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mozbrowsertitlechange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"</a:t>
            </a:r>
            <a:r>
              <a:rPr lang="en-CA" dirty="0" err="1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mozbrowsericonchange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			"</a:t>
            </a:r>
            <a:r>
              <a:rPr lang="en-CA" dirty="0" err="1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mozbrowsersecuritychange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"</a:t>
            </a:r>
            <a:r>
              <a:rPr lang="en-CA" dirty="0" err="1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mozbrowsercontextmenu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			"</a:t>
            </a:r>
            <a:r>
              <a:rPr lang="en-CA" dirty="0" err="1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mozbrowsererror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"</a:t>
            </a:r>
            <a:r>
              <a:rPr lang="en-CA" dirty="0" err="1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mozbrowserkeyevent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			"</a:t>
            </a:r>
            <a:r>
              <a:rPr lang="en-CA" dirty="0" err="1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mozbrowsershowmodalprompt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"</a:t>
            </a:r>
            <a:r>
              <a:rPr lang="en-CA" dirty="0" err="1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mozbrowseropenwindow</a:t>
            </a: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“			"</a:t>
            </a:r>
            <a:r>
              <a:rPr lang="en-CA" dirty="0" err="1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mozbrowserclose</a:t>
            </a:r>
            <a:r>
              <a:rPr lang="en-CA" dirty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CA" dirty="0" smtClean="0">
                <a:solidFill>
                  <a:srgbClr val="228B2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*/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Contacts</a:t>
            </a:r>
          </a:p>
        </p:txBody>
      </p:sp>
    </p:spTree>
    <p:extLst>
      <p:ext uri="{BB962C8B-B14F-4D97-AF65-F5344CB8AC3E}">
        <p14:creationId xmlns:p14="http://schemas.microsoft.com/office/powerpoint/2010/main" val="62474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Contacts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contact =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mozContact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07000"/>
              </a:lnSpc>
            </a:pP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contact.init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({name: 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"Tom"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b="1" dirty="0" err="1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request = </a:t>
            </a: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navigator.mozContacts.save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(contact);</a:t>
            </a:r>
          </a:p>
          <a:p>
            <a:pPr>
              <a:lnSpc>
                <a:spcPct val="107000"/>
              </a:lnSpc>
            </a:pP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request.onsuccess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console.log(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"Success"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CA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request.onerror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b="1" dirty="0">
                <a:solidFill>
                  <a:srgbClr val="8B008B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pPr>
              <a:lnSpc>
                <a:spcPct val="107000"/>
              </a:lnSpc>
            </a:pP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	console.log(</a:t>
            </a:r>
            <a:r>
              <a:rPr lang="en-CA" dirty="0">
                <a:solidFill>
                  <a:srgbClr val="CD555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"Error"</a:t>
            </a:r>
            <a:r>
              <a:rPr lang="en-CA" dirty="0"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</a:pPr>
            <a:r>
              <a:rPr lang="en-CA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CA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APIs – Certified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866" indent="-342866">
              <a:buFont typeface="Arial"/>
              <a:buChar char="•"/>
            </a:pPr>
            <a:r>
              <a:rPr lang="en-US" dirty="0" smtClean="0"/>
              <a:t>Camera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Idle API</a:t>
            </a:r>
          </a:p>
          <a:p>
            <a:pPr marL="342866" indent="-342866">
              <a:buFont typeface="Arial"/>
              <a:buChar char="•"/>
            </a:pPr>
            <a:r>
              <a:rPr lang="en-US" dirty="0"/>
              <a:t>Mobile Connection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/>
              <a:t>Network Stats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/>
              <a:t>Permissions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Power </a:t>
            </a:r>
            <a:r>
              <a:rPr lang="en-US" dirty="0"/>
              <a:t>Management </a:t>
            </a:r>
            <a:r>
              <a:rPr lang="en-US" dirty="0" smtClean="0"/>
              <a:t>API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/>
              <a:t>Settings </a:t>
            </a:r>
            <a:r>
              <a:rPr lang="en-US" dirty="0" smtClean="0"/>
              <a:t>API</a:t>
            </a:r>
          </a:p>
          <a:p>
            <a:pPr marL="342866" indent="-342866">
              <a:buFont typeface="Arial"/>
              <a:buChar char="•"/>
            </a:pPr>
            <a:r>
              <a:rPr lang="en-US" dirty="0"/>
              <a:t>Time/Clock API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Voicemail</a:t>
            </a:r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WebBluetooth</a:t>
            </a:r>
            <a:endParaRPr lang="en-US" dirty="0" smtClean="0"/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WebSMS</a:t>
            </a:r>
            <a:endParaRPr lang="en-US" dirty="0" smtClean="0"/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WebTelephony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Information </a:t>
            </a:r>
            <a:r>
              <a:rPr lang="en-US" dirty="0" smtClean="0"/>
              <a:t>API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2532" y="757179"/>
            <a:ext cx="1255595" cy="1890000"/>
            <a:chOff x="2053958" y="2579515"/>
            <a:chExt cx="1674126" cy="252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3958" y="2579515"/>
              <a:ext cx="1674126" cy="252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81502" y="3751751"/>
              <a:ext cx="121904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A" sz="1500" dirty="0" smtClean="0">
                  <a:solidFill>
                    <a:srgbClr val="0096DD"/>
                  </a:solidFill>
                  <a:latin typeface="Feura Sans" panose="020B0503050000020004" pitchFamily="34" charset="0"/>
                  <a:ea typeface="Feura Sans" panose="020B0503050000020004" pitchFamily="34" charset="0"/>
                </a:rPr>
                <a:t>OS/OEM</a:t>
              </a:r>
              <a:endParaRPr lang="en-CA" sz="1500" dirty="0">
                <a:solidFill>
                  <a:srgbClr val="0096DD"/>
                </a:solidFill>
                <a:latin typeface="Feura Sans" panose="020B0503050000020004" pitchFamily="34" charset="0"/>
                <a:ea typeface="Feura Sans" panose="020B05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2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Activities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866" indent="-342866">
              <a:buFont typeface="Arial"/>
              <a:buChar char="•"/>
            </a:pPr>
            <a:r>
              <a:rPr lang="en-US" dirty="0" smtClean="0"/>
              <a:t>browse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onfigure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err="1"/>
              <a:t>c</a:t>
            </a:r>
            <a:r>
              <a:rPr lang="en-US" dirty="0" err="1" smtClean="0"/>
              <a:t>ostcontrol</a:t>
            </a:r>
            <a:endParaRPr lang="en-US" dirty="0" smtClean="0"/>
          </a:p>
          <a:p>
            <a:pPr marL="342866" indent="-342866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ial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open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pick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record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save</a:t>
            </a:r>
            <a:r>
              <a:rPr lang="en-US" dirty="0"/>
              <a:t>-bookmark</a:t>
            </a:r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share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view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update</a:t>
            </a:r>
            <a:endParaRPr lang="en-US" dirty="0"/>
          </a:p>
          <a:p>
            <a:pPr marL="342866" indent="-342866">
              <a:buFont typeface="Arial"/>
              <a:buChar char="•"/>
            </a:pPr>
            <a:r>
              <a:rPr lang="en-US" dirty="0" smtClean="0"/>
              <a:t>new</a:t>
            </a:r>
          </a:p>
          <a:p>
            <a:pPr marL="857126" lvl="1" indent="-342866">
              <a:buFont typeface="Arial"/>
              <a:buChar char="•"/>
            </a:pPr>
            <a:r>
              <a:rPr lang="en-US" dirty="0" smtClean="0"/>
              <a:t>mail</a:t>
            </a:r>
          </a:p>
          <a:p>
            <a:pPr marL="857126" lvl="1" indent="-342866">
              <a:buFont typeface="Arial"/>
              <a:buChar char="•"/>
            </a:pPr>
            <a:r>
              <a:rPr lang="en-US" dirty="0" err="1" smtClean="0"/>
              <a:t>websms</a:t>
            </a:r>
            <a:r>
              <a:rPr lang="en-US" dirty="0"/>
              <a:t>/</a:t>
            </a:r>
            <a:r>
              <a:rPr lang="en-US" dirty="0" err="1" smtClean="0"/>
              <a:t>sms</a:t>
            </a:r>
            <a:endParaRPr lang="en-US" dirty="0" smtClean="0"/>
          </a:p>
          <a:p>
            <a:pPr marL="857126" lvl="1" indent="-342866">
              <a:buFont typeface="Arial"/>
              <a:buChar char="•"/>
            </a:pPr>
            <a:r>
              <a:rPr lang="en-US" dirty="0" err="1" smtClean="0"/>
              <a:t>webcontacts</a:t>
            </a:r>
            <a:r>
              <a:rPr lang="en-US" dirty="0"/>
              <a:t>/</a:t>
            </a:r>
            <a:r>
              <a:rPr lang="en-US" dirty="0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6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65" y="273844"/>
            <a:ext cx="5250791" cy="994172"/>
          </a:xfrm>
        </p:spPr>
        <p:txBody>
          <a:bodyPr/>
          <a:lstStyle/>
          <a:p>
            <a:r>
              <a:rPr lang="en-US" dirty="0" smtClean="0"/>
              <a:t>Pick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activity =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/>
                <a:cs typeface="Monaco"/>
              </a:rPr>
              <a:t>MozActivity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({</a:t>
            </a: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     name: </a:t>
            </a:r>
            <a:r>
              <a:rPr lang="en-US" dirty="0">
                <a:solidFill>
                  <a:srgbClr val="CD5555"/>
                </a:solidFill>
                <a:latin typeface="Monaco"/>
                <a:cs typeface="Monaco"/>
              </a:rPr>
              <a:t>"pick"</a:t>
            </a:r>
            <a:r>
              <a:rPr lang="en-US" dirty="0" smtClean="0">
                <a:solidFill>
                  <a:prstClr val="black"/>
                </a:solidFill>
                <a:latin typeface="Monaco"/>
                <a:cs typeface="Monaco"/>
              </a:rPr>
              <a:t>,</a:t>
            </a:r>
            <a:endParaRPr lang="en-US" dirty="0">
              <a:solidFill>
                <a:prstClr val="black"/>
              </a:solidFill>
              <a:latin typeface="Monaco"/>
              <a:cs typeface="Monaco"/>
            </a:endParaRP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     </a:t>
            </a:r>
            <a:r>
              <a:rPr lang="en-US" dirty="0">
                <a:solidFill>
                  <a:srgbClr val="228B22"/>
                </a:solidFill>
                <a:latin typeface="Monaco"/>
                <a:cs typeface="Monaco"/>
              </a:rPr>
              <a:t>/</a:t>
            </a:r>
            <a:r>
              <a:rPr lang="en-US" dirty="0" smtClean="0">
                <a:solidFill>
                  <a:srgbClr val="228B22"/>
                </a:solidFill>
                <a:latin typeface="Monaco"/>
                <a:cs typeface="Monaco"/>
              </a:rPr>
              <a:t>/Provide </a:t>
            </a:r>
            <a:r>
              <a:rPr lang="en-US" dirty="0">
                <a:solidFill>
                  <a:srgbClr val="228B22"/>
                </a:solidFill>
                <a:latin typeface="Monaco"/>
                <a:cs typeface="Monaco"/>
              </a:rPr>
              <a:t>the data </a:t>
            </a:r>
            <a:r>
              <a:rPr lang="en-US" dirty="0" smtClean="0">
                <a:solidFill>
                  <a:srgbClr val="228B22"/>
                </a:solidFill>
                <a:latin typeface="Monaco"/>
                <a:cs typeface="Monaco"/>
              </a:rPr>
              <a:t>required</a:t>
            </a: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/>
                <a:cs typeface="Monaco"/>
              </a:rPr>
              <a:t>     </a:t>
            </a:r>
            <a:r>
              <a:rPr lang="en-US" dirty="0" smtClean="0">
                <a:solidFill>
                  <a:srgbClr val="228B22"/>
                </a:solidFill>
                <a:latin typeface="Monaco"/>
                <a:cs typeface="Monaco"/>
              </a:rPr>
              <a:t>//by </a:t>
            </a:r>
            <a:r>
              <a:rPr lang="en-US" dirty="0">
                <a:solidFill>
                  <a:srgbClr val="228B22"/>
                </a:solidFill>
                <a:latin typeface="Monaco"/>
                <a:cs typeface="Monaco"/>
              </a:rPr>
              <a:t>the filter of the activity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     data: {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       type: </a:t>
            </a:r>
            <a:r>
              <a:rPr lang="nl-NL" dirty="0">
                <a:solidFill>
                  <a:srgbClr val="CD5555"/>
                </a:solidFill>
                <a:latin typeface="Monaco"/>
                <a:cs typeface="Monaco"/>
              </a:rPr>
              <a:t>"image/</a:t>
            </a:r>
            <a:r>
              <a:rPr lang="nl-NL" dirty="0" err="1">
                <a:solidFill>
                  <a:srgbClr val="CD5555"/>
                </a:solidFill>
                <a:latin typeface="Monaco"/>
                <a:cs typeface="Monaco"/>
              </a:rPr>
              <a:t>jpeg</a:t>
            </a:r>
            <a:r>
              <a:rPr lang="nl-NL" dirty="0">
                <a:solidFill>
                  <a:srgbClr val="CD5555"/>
                </a:solidFill>
                <a:latin typeface="Monaco"/>
                <a:cs typeface="Monaco"/>
              </a:rPr>
              <a:t>"</a:t>
            </a:r>
            <a:endParaRPr lang="nl-NL" dirty="0">
              <a:solidFill>
                <a:prstClr val="black"/>
              </a:solidFill>
              <a:latin typeface="Monaco"/>
              <a:cs typeface="Monaco"/>
            </a:endParaRP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     }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})</a:t>
            </a:r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;</a:t>
            </a:r>
            <a:endParaRPr lang="nl-NL" dirty="0">
              <a:solidFill>
                <a:prstClr val="black"/>
              </a:solidFill>
              <a:latin typeface="Monaco"/>
              <a:cs typeface="Monaco"/>
            </a:endParaRPr>
          </a:p>
        </p:txBody>
      </p:sp>
      <p:pic>
        <p:nvPicPr>
          <p:cNvPr id="8" name="Picture 7" descr="2013-11-21_17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351" y="964323"/>
            <a:ext cx="2152632" cy="32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38 billion devices</a:t>
            </a:r>
            <a:br>
              <a:rPr lang="en-US" dirty="0" smtClean="0"/>
            </a:br>
            <a:r>
              <a:rPr lang="en-US" dirty="0" smtClean="0"/>
              <a:t>connected in 2020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ABI Research - 2013-05-09 </a:t>
            </a:r>
            <a:r>
              <a:rPr lang="en-US" dirty="0"/>
              <a:t>- http://</a:t>
            </a:r>
            <a:r>
              <a:rPr lang="en-US" dirty="0" err="1"/>
              <a:t>j.mp</a:t>
            </a:r>
            <a:r>
              <a:rPr lang="en-US" dirty="0"/>
              <a:t>/38billion</a:t>
            </a:r>
          </a:p>
        </p:txBody>
      </p:sp>
    </p:spTree>
    <p:extLst>
      <p:ext uri="{BB962C8B-B14F-4D97-AF65-F5344CB8AC3E}">
        <p14:creationId xmlns:p14="http://schemas.microsoft.com/office/powerpoint/2010/main" val="184869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Monaco"/>
                <a:cs typeface="Monaco"/>
              </a:rPr>
              <a:t>activity.onsuccess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>
                <a:latin typeface="Monaco"/>
                <a:cs typeface="Monaco"/>
              </a:rPr>
              <a:t>=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function () {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var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 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img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 = </a:t>
            </a:r>
            <a:r>
              <a:rPr lang="en-US" b="1" dirty="0" err="1">
                <a:solidFill>
                  <a:srgbClr val="658B00"/>
                </a:solidFill>
                <a:latin typeface="Monaco"/>
                <a:cs typeface="Monaco"/>
              </a:rPr>
              <a:t>document.createElement</a:t>
            </a:r>
            <a:r>
              <a:rPr lang="en-US" b="1" dirty="0">
                <a:solidFill>
                  <a:srgbClr val="658B00"/>
                </a:solidFill>
                <a:latin typeface="Monaco"/>
                <a:cs typeface="Monaco"/>
              </a:rPr>
              <a:t>(</a:t>
            </a:r>
            <a:r>
              <a:rPr lang="en-US" b="1" dirty="0">
                <a:solidFill>
                  <a:srgbClr val="CD5555"/>
                </a:solidFill>
                <a:latin typeface="Monaco"/>
                <a:cs typeface="Monaco"/>
              </a:rPr>
              <a:t>"</a:t>
            </a:r>
            <a:r>
              <a:rPr lang="en-US" b="1" dirty="0" err="1">
                <a:solidFill>
                  <a:srgbClr val="CD5555"/>
                </a:solidFill>
                <a:latin typeface="Monaco"/>
                <a:cs typeface="Monaco"/>
              </a:rPr>
              <a:t>img</a:t>
            </a:r>
            <a:r>
              <a:rPr lang="en-US" b="1" dirty="0">
                <a:solidFill>
                  <a:srgbClr val="CD5555"/>
                </a:solidFill>
                <a:latin typeface="Monaco"/>
                <a:cs typeface="Monaco"/>
              </a:rPr>
              <a:t>");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if (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this.result.blob.type.indexOf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(</a:t>
            </a:r>
            <a:r>
              <a:rPr lang="en-US" b="1" dirty="0">
                <a:solidFill>
                  <a:srgbClr val="CD5555"/>
                </a:solidFill>
                <a:latin typeface="Monaco"/>
                <a:cs typeface="Monaco"/>
              </a:rPr>
              <a:t>"image") != -</a:t>
            </a:r>
            <a:r>
              <a:rPr lang="en-US" b="1" dirty="0">
                <a:solidFill>
                  <a:srgbClr val="B452CD"/>
                </a:solidFill>
                <a:latin typeface="Monaco"/>
                <a:cs typeface="Monaco"/>
              </a:rPr>
              <a:t>1) {</a:t>
            </a:r>
          </a:p>
          <a:p>
            <a:r>
              <a:rPr lang="en-US" dirty="0">
                <a:latin typeface="Monaco"/>
                <a:cs typeface="Monaco"/>
              </a:rPr>
              <a:t>        </a:t>
            </a:r>
            <a:r>
              <a:rPr lang="en-US" dirty="0" err="1">
                <a:latin typeface="Monaco"/>
                <a:cs typeface="Monaco"/>
              </a:rPr>
              <a:t>img.src</a:t>
            </a:r>
            <a:r>
              <a:rPr lang="en-US" dirty="0">
                <a:latin typeface="Monaco"/>
                <a:cs typeface="Monaco"/>
              </a:rPr>
              <a:t> = </a:t>
            </a:r>
            <a:r>
              <a:rPr lang="en-US" dirty="0" err="1">
                <a:solidFill>
                  <a:srgbClr val="658B00"/>
                </a:solidFill>
                <a:latin typeface="Monaco"/>
                <a:cs typeface="Monaco"/>
              </a:rPr>
              <a:t>window.URL.createObjectURL</a:t>
            </a:r>
            <a:r>
              <a:rPr lang="en-US" dirty="0">
                <a:solidFill>
                  <a:srgbClr val="658B00"/>
                </a:solidFill>
                <a:latin typeface="Monaco"/>
                <a:cs typeface="Monaco"/>
              </a:rPr>
              <a:t>(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this.result.blob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);</a:t>
            </a:r>
          </a:p>
          <a:p>
            <a:r>
              <a:rPr lang="en-US" dirty="0">
                <a:latin typeface="Monaco"/>
                <a:cs typeface="Monaco"/>
              </a:rPr>
              <a:t>    }</a:t>
            </a:r>
          </a:p>
          <a:p>
            <a:r>
              <a:rPr lang="en-US" dirty="0">
                <a:latin typeface="Monaco"/>
                <a:cs typeface="Monaco"/>
              </a:rPr>
              <a:t>};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err="1">
                <a:latin typeface="Monaco"/>
                <a:cs typeface="Monaco"/>
              </a:rPr>
              <a:t>activity.onerror</a:t>
            </a:r>
            <a:r>
              <a:rPr lang="en-US" dirty="0">
                <a:latin typeface="Monaco"/>
                <a:cs typeface="Monaco"/>
              </a:rPr>
              <a:t> =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function () {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dirty="0">
                <a:solidFill>
                  <a:srgbClr val="228B22"/>
                </a:solidFill>
                <a:latin typeface="Monaco"/>
                <a:cs typeface="Monaco"/>
              </a:rPr>
              <a:t>//error</a:t>
            </a:r>
          </a:p>
          <a:p>
            <a:r>
              <a:rPr lang="en-US" dirty="0">
                <a:latin typeface="Monaco"/>
                <a:cs typeface="Monaco"/>
              </a:rPr>
              <a:t>}</a:t>
            </a:r>
            <a:r>
              <a:rPr lang="en-US" dirty="0" smtClean="0">
                <a:latin typeface="Monaco"/>
                <a:cs typeface="Monaco"/>
              </a:rPr>
              <a:t>;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921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65" y="273844"/>
            <a:ext cx="5250791" cy="994172"/>
          </a:xfrm>
        </p:spPr>
        <p:txBody>
          <a:bodyPr/>
          <a:lstStyle/>
          <a:p>
            <a:r>
              <a:rPr lang="en-US" dirty="0" smtClean="0"/>
              <a:t>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var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 call = new 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MozActivity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({</a:t>
            </a:r>
          </a:p>
          <a:p>
            <a:r>
              <a:rPr lang="en-US" dirty="0">
                <a:latin typeface="Monaco"/>
                <a:cs typeface="Monaco"/>
              </a:rPr>
              <a:t>    name: </a:t>
            </a:r>
            <a:r>
              <a:rPr lang="en-US" dirty="0">
                <a:solidFill>
                  <a:srgbClr val="CD5555"/>
                </a:solidFill>
                <a:latin typeface="Monaco"/>
                <a:cs typeface="Monaco"/>
              </a:rPr>
              <a:t>"dial",</a:t>
            </a:r>
          </a:p>
          <a:p>
            <a:r>
              <a:rPr lang="nl-NL" dirty="0">
                <a:latin typeface="Monaco"/>
                <a:cs typeface="Monaco"/>
              </a:rPr>
              <a:t>    data: {</a:t>
            </a:r>
          </a:p>
          <a:p>
            <a:r>
              <a:rPr lang="en-US" dirty="0">
                <a:latin typeface="Monaco"/>
                <a:cs typeface="Monaco"/>
              </a:rPr>
              <a:t>        number: </a:t>
            </a:r>
            <a:r>
              <a:rPr lang="en-US" dirty="0">
                <a:solidFill>
                  <a:srgbClr val="CD5555"/>
                </a:solidFill>
                <a:latin typeface="Monaco"/>
                <a:cs typeface="Monaco"/>
              </a:rPr>
              <a:t>"+46777888999"</a:t>
            </a:r>
          </a:p>
          <a:p>
            <a:r>
              <a:rPr lang="en-US" dirty="0">
                <a:latin typeface="Monaco"/>
                <a:cs typeface="Monaco"/>
              </a:rPr>
              <a:t>    }</a:t>
            </a:r>
          </a:p>
          <a:p>
            <a:r>
              <a:rPr lang="en-US" dirty="0">
                <a:latin typeface="Monaco"/>
                <a:cs typeface="Monaco"/>
              </a:rPr>
              <a:t>})</a:t>
            </a:r>
            <a:r>
              <a:rPr lang="en-US" dirty="0" smtClean="0">
                <a:latin typeface="Monaco"/>
                <a:cs typeface="Monaco"/>
              </a:rPr>
              <a:t>;</a:t>
            </a:r>
            <a:endParaRPr lang="en-US" dirty="0">
              <a:latin typeface="Monaco"/>
              <a:cs typeface="Monaco"/>
            </a:endParaRPr>
          </a:p>
        </p:txBody>
      </p:sp>
      <p:pic>
        <p:nvPicPr>
          <p:cNvPr id="4" name="Picture 3" descr="2013-11-21_17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572" y="958217"/>
            <a:ext cx="2139903" cy="32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65" y="273844"/>
            <a:ext cx="5250791" cy="994172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 err="1" smtClean="0"/>
              <a:t>webcontacts</a:t>
            </a:r>
            <a:r>
              <a:rPr lang="en-US" dirty="0"/>
              <a:t>/</a:t>
            </a:r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8B008B"/>
                </a:solidFill>
                <a:latin typeface=""/>
              </a:rPr>
              <a:t>var</a:t>
            </a:r>
            <a:r>
              <a:rPr lang="en-US" b="1" dirty="0">
                <a:solidFill>
                  <a:srgbClr val="8B008B"/>
                </a:solidFill>
                <a:latin typeface=""/>
              </a:rPr>
              <a:t> </a:t>
            </a:r>
            <a:r>
              <a:rPr lang="en-US" b="1" dirty="0" err="1">
                <a:solidFill>
                  <a:srgbClr val="8B008B"/>
                </a:solidFill>
                <a:latin typeface=""/>
              </a:rPr>
              <a:t>newContact</a:t>
            </a:r>
            <a:r>
              <a:rPr lang="en-US" b="1" dirty="0">
                <a:solidFill>
                  <a:srgbClr val="8B008B"/>
                </a:solidFill>
                <a:latin typeface=""/>
              </a:rPr>
              <a:t> = new </a:t>
            </a:r>
            <a:r>
              <a:rPr lang="en-US" b="1" dirty="0" err="1">
                <a:solidFill>
                  <a:srgbClr val="8B008B"/>
                </a:solidFill>
                <a:latin typeface=""/>
              </a:rPr>
              <a:t>MozActivity</a:t>
            </a:r>
            <a:r>
              <a:rPr lang="en-US" b="1" dirty="0">
                <a:solidFill>
                  <a:srgbClr val="8B008B"/>
                </a:solidFill>
                <a:latin typeface=""/>
              </a:rPr>
              <a:t>({</a:t>
            </a:r>
          </a:p>
          <a:p>
            <a:r>
              <a:rPr lang="en-US" dirty="0">
                <a:latin typeface=""/>
              </a:rPr>
              <a:t>    name: </a:t>
            </a:r>
            <a:r>
              <a:rPr lang="en-US" dirty="0">
                <a:solidFill>
                  <a:srgbClr val="CD5555"/>
                </a:solidFill>
                <a:latin typeface=""/>
              </a:rPr>
              <a:t>"new", </a:t>
            </a:r>
          </a:p>
          <a:p>
            <a:r>
              <a:rPr lang="nl-NL" dirty="0">
                <a:latin typeface=""/>
              </a:rPr>
              <a:t>    data: {</a:t>
            </a:r>
          </a:p>
          <a:p>
            <a:r>
              <a:rPr lang="nl-NL" dirty="0">
                <a:latin typeface=""/>
              </a:rPr>
              <a:t>        type: </a:t>
            </a:r>
            <a:r>
              <a:rPr lang="nl-NL" dirty="0">
                <a:solidFill>
                  <a:srgbClr val="CD5555"/>
                </a:solidFill>
                <a:latin typeface=""/>
              </a:rPr>
              <a:t>"</a:t>
            </a:r>
            <a:r>
              <a:rPr lang="nl-NL" dirty="0" err="1">
                <a:solidFill>
                  <a:srgbClr val="CD5555"/>
                </a:solidFill>
                <a:latin typeface=""/>
              </a:rPr>
              <a:t>webcontacts</a:t>
            </a:r>
            <a:r>
              <a:rPr lang="nl-NL" dirty="0">
                <a:solidFill>
                  <a:srgbClr val="CD5555"/>
                </a:solidFill>
                <a:latin typeface=""/>
              </a:rPr>
              <a:t>/contact",</a:t>
            </a:r>
          </a:p>
          <a:p>
            <a:r>
              <a:rPr lang="pt-BR" dirty="0">
                <a:latin typeface=""/>
              </a:rPr>
              <a:t>        </a:t>
            </a:r>
            <a:r>
              <a:rPr lang="pt-BR" dirty="0" err="1">
                <a:latin typeface=""/>
              </a:rPr>
              <a:t>params</a:t>
            </a:r>
            <a:r>
              <a:rPr lang="pt-BR" dirty="0">
                <a:latin typeface=""/>
              </a:rPr>
              <a:t>: { </a:t>
            </a:r>
          </a:p>
          <a:p>
            <a:r>
              <a:rPr lang="fr-FR" dirty="0">
                <a:latin typeface=""/>
              </a:rPr>
              <a:t>            </a:t>
            </a:r>
            <a:r>
              <a:rPr lang="fr-FR" dirty="0" err="1">
                <a:latin typeface=""/>
              </a:rPr>
              <a:t>givenName</a:t>
            </a:r>
            <a:r>
              <a:rPr lang="fr-FR" dirty="0">
                <a:latin typeface=""/>
              </a:rPr>
              <a:t>: </a:t>
            </a:r>
            <a:r>
              <a:rPr lang="fr-FR" dirty="0">
                <a:solidFill>
                  <a:srgbClr val="CD5555"/>
                </a:solidFill>
                <a:latin typeface=""/>
              </a:rPr>
              <a:t>"Frédéric",</a:t>
            </a:r>
          </a:p>
          <a:p>
            <a:r>
              <a:rPr lang="de-DE" dirty="0">
                <a:latin typeface=""/>
              </a:rPr>
              <a:t>            </a:t>
            </a:r>
            <a:r>
              <a:rPr lang="de-DE" dirty="0" err="1">
                <a:latin typeface=""/>
              </a:rPr>
              <a:t>lastName</a:t>
            </a:r>
            <a:r>
              <a:rPr lang="de-DE" dirty="0">
                <a:latin typeface=""/>
              </a:rPr>
              <a:t>: </a:t>
            </a:r>
            <a:r>
              <a:rPr lang="de-DE" dirty="0">
                <a:solidFill>
                  <a:srgbClr val="CD5555"/>
                </a:solidFill>
                <a:latin typeface=""/>
              </a:rPr>
              <a:t>"</a:t>
            </a:r>
            <a:r>
              <a:rPr lang="de-DE" dirty="0" smtClean="0">
                <a:solidFill>
                  <a:srgbClr val="CD5555"/>
                </a:solidFill>
                <a:latin typeface=""/>
              </a:rPr>
              <a:t>Harper",</a:t>
            </a:r>
          </a:p>
          <a:p>
            <a:r>
              <a:rPr lang="en-US" dirty="0" smtClean="0">
                <a:latin typeface=""/>
              </a:rPr>
              <a:t>            email</a:t>
            </a:r>
            <a:r>
              <a:rPr lang="en-US" dirty="0">
                <a:latin typeface=""/>
              </a:rPr>
              <a:t>: </a:t>
            </a:r>
            <a:r>
              <a:rPr lang="en-US" dirty="0" smtClean="0">
                <a:solidFill>
                  <a:srgbClr val="CD5555"/>
                </a:solidFill>
                <a:latin typeface=""/>
              </a:rPr>
              <a:t>”</a:t>
            </a:r>
            <a:r>
              <a:rPr lang="en-US" dirty="0" err="1" smtClean="0">
                <a:solidFill>
                  <a:srgbClr val="CD5555"/>
                </a:solidFill>
                <a:latin typeface=""/>
              </a:rPr>
              <a:t>fharper@mozilla.com</a:t>
            </a:r>
            <a:r>
              <a:rPr lang="en-US" dirty="0" smtClean="0">
                <a:solidFill>
                  <a:srgbClr val="CD5555"/>
                </a:solidFill>
                <a:latin typeface=""/>
              </a:rPr>
              <a:t>",</a:t>
            </a:r>
            <a:endParaRPr lang="de-DE" dirty="0">
              <a:solidFill>
                <a:srgbClr val="CD5555"/>
              </a:solidFill>
              <a:latin typeface=""/>
            </a:endParaRPr>
          </a:p>
          <a:p>
            <a:r>
              <a:rPr lang="de-DE" dirty="0">
                <a:latin typeface=""/>
              </a:rPr>
              <a:t>            </a:t>
            </a:r>
            <a:r>
              <a:rPr lang="de-DE" dirty="0" err="1">
                <a:latin typeface=""/>
              </a:rPr>
              <a:t>company</a:t>
            </a:r>
            <a:r>
              <a:rPr lang="de-DE" dirty="0">
                <a:latin typeface=""/>
              </a:rPr>
              <a:t>: </a:t>
            </a:r>
            <a:r>
              <a:rPr lang="de-DE" dirty="0">
                <a:solidFill>
                  <a:srgbClr val="CD5555"/>
                </a:solidFill>
                <a:latin typeface=""/>
              </a:rPr>
              <a:t>"Mozilla"</a:t>
            </a:r>
          </a:p>
          <a:p>
            <a:r>
              <a:rPr lang="de-DE" dirty="0">
                <a:latin typeface=""/>
              </a:rPr>
              <a:t>        }</a:t>
            </a:r>
          </a:p>
          <a:p>
            <a:r>
              <a:rPr lang="de-DE" dirty="0">
                <a:latin typeface=""/>
              </a:rPr>
              <a:t>    }</a:t>
            </a:r>
          </a:p>
          <a:p>
            <a:r>
              <a:rPr lang="de-DE" dirty="0">
                <a:latin typeface=""/>
              </a:rPr>
              <a:t>})</a:t>
            </a:r>
            <a:r>
              <a:rPr lang="de-DE" dirty="0" smtClean="0">
                <a:latin typeface=""/>
              </a:rPr>
              <a:t>;</a:t>
            </a:r>
            <a:endParaRPr lang="de-DE" dirty="0">
              <a:latin typeface=""/>
            </a:endParaRPr>
          </a:p>
        </p:txBody>
      </p:sp>
      <p:pic>
        <p:nvPicPr>
          <p:cNvPr id="5" name="Picture 4" descr="2013-11-21_18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393" y="964323"/>
            <a:ext cx="2133517" cy="31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Activity </a:t>
            </a:r>
            <a:r>
              <a:rPr lang="en-US" dirty="0" smtClean="0"/>
              <a:t>Received Handler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onaco"/>
                <a:cs typeface="Monaco"/>
              </a:rPr>
              <a:t>"activities": {</a:t>
            </a:r>
          </a:p>
          <a:p>
            <a:r>
              <a:rPr lang="en-US" dirty="0">
                <a:latin typeface="Monaco"/>
                <a:cs typeface="Monaco"/>
              </a:rPr>
              <a:t>    "pick": {</a:t>
            </a:r>
          </a:p>
          <a:p>
            <a:r>
              <a:rPr lang="en-US" dirty="0">
                <a:latin typeface="Monaco"/>
                <a:cs typeface="Monaco"/>
              </a:rPr>
              <a:t>        "filters": {</a:t>
            </a:r>
          </a:p>
          <a:p>
            <a:r>
              <a:rPr lang="en-US" dirty="0">
                <a:latin typeface="Monaco"/>
                <a:cs typeface="Monaco"/>
              </a:rPr>
              <a:t>            "type": ["image/jpeg", "image/</a:t>
            </a:r>
            <a:r>
              <a:rPr lang="en-US" dirty="0" err="1">
                <a:latin typeface="Monaco"/>
                <a:cs typeface="Monaco"/>
              </a:rPr>
              <a:t>png</a:t>
            </a:r>
            <a:r>
              <a:rPr lang="en-US" dirty="0">
                <a:latin typeface="Monaco"/>
                <a:cs typeface="Monaco"/>
              </a:rPr>
              <a:t>"]</a:t>
            </a:r>
          </a:p>
          <a:p>
            <a:r>
              <a:rPr lang="en-US" dirty="0">
                <a:latin typeface="Monaco"/>
                <a:cs typeface="Monaco"/>
              </a:rPr>
              <a:t>        },</a:t>
            </a:r>
          </a:p>
          <a:p>
            <a:r>
              <a:rPr lang="en-US" dirty="0">
                <a:latin typeface="Monaco"/>
                <a:cs typeface="Monaco"/>
              </a:rPr>
              <a:t>        "disposition": "inline",</a:t>
            </a:r>
          </a:p>
          <a:p>
            <a:r>
              <a:rPr lang="en-US" dirty="0">
                <a:latin typeface="Monaco"/>
                <a:cs typeface="Monaco"/>
              </a:rPr>
              <a:t>        "</a:t>
            </a:r>
            <a:r>
              <a:rPr lang="en-US" dirty="0" err="1">
                <a:latin typeface="Monaco"/>
                <a:cs typeface="Monaco"/>
              </a:rPr>
              <a:t>returnValue</a:t>
            </a:r>
            <a:r>
              <a:rPr lang="en-US" dirty="0">
                <a:latin typeface="Monaco"/>
                <a:cs typeface="Monaco"/>
              </a:rPr>
              <a:t>": true, </a:t>
            </a:r>
          </a:p>
          <a:p>
            <a:r>
              <a:rPr lang="en-US" dirty="0">
                <a:latin typeface="Monaco"/>
                <a:cs typeface="Monaco"/>
              </a:rPr>
              <a:t>        "</a:t>
            </a:r>
            <a:r>
              <a:rPr lang="en-US" dirty="0" err="1">
                <a:latin typeface="Monaco"/>
                <a:cs typeface="Monaco"/>
              </a:rPr>
              <a:t>href</a:t>
            </a:r>
            <a:r>
              <a:rPr lang="en-US" dirty="0">
                <a:latin typeface="Monaco"/>
                <a:cs typeface="Monaco"/>
              </a:rPr>
              <a:t>": "/</a:t>
            </a:r>
            <a:r>
              <a:rPr lang="en-US" dirty="0" err="1">
                <a:latin typeface="Monaco"/>
                <a:cs typeface="Monaco"/>
              </a:rPr>
              <a:t>index.html#pick</a:t>
            </a:r>
            <a:r>
              <a:rPr lang="en-US" dirty="0">
                <a:latin typeface="Monaco"/>
                <a:cs typeface="Monaco"/>
              </a:rPr>
              <a:t>"</a:t>
            </a:r>
          </a:p>
          <a:p>
            <a:r>
              <a:rPr lang="en-US" dirty="0">
                <a:latin typeface="Monaco"/>
                <a:cs typeface="Monaco"/>
              </a:rPr>
              <a:t>    }</a:t>
            </a:r>
          </a:p>
          <a:p>
            <a:r>
              <a:rPr lang="en-US" dirty="0">
                <a:latin typeface="Monaco"/>
                <a:cs typeface="Monaco"/>
              </a:rPr>
              <a:t>}</a:t>
            </a:r>
            <a:endParaRPr lang="da-DK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7404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forget </a:t>
            </a:r>
            <a:r>
              <a:rPr lang="en-US" dirty="0" smtClean="0"/>
              <a:t>to handle it!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Monaco"/>
                <a:cs typeface="Monaco"/>
              </a:rPr>
              <a:t>navigator.mozSetMessageHandler</a:t>
            </a:r>
            <a:r>
              <a:rPr lang="en-US" dirty="0">
                <a:latin typeface="Monaco"/>
                <a:cs typeface="Monaco"/>
              </a:rPr>
              <a:t>(</a:t>
            </a:r>
            <a:r>
              <a:rPr lang="en-US" dirty="0">
                <a:solidFill>
                  <a:srgbClr val="CD5555"/>
                </a:solidFill>
                <a:latin typeface="Monaco"/>
                <a:cs typeface="Monaco"/>
              </a:rPr>
              <a:t>'activity',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function(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activityRequest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) { 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var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 option = 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activityRequest.source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;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</a:p>
          <a:p>
            <a:r>
              <a:rPr lang="en-US" dirty="0">
                <a:latin typeface="Monaco"/>
                <a:cs typeface="Monaco"/>
              </a:rPr>
              <a:t>   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if (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activityRequest.source.name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 === </a:t>
            </a:r>
            <a:r>
              <a:rPr lang="en-US" b="1" dirty="0">
                <a:solidFill>
                  <a:srgbClr val="CD5555"/>
                </a:solidFill>
                <a:latin typeface="Monaco"/>
                <a:cs typeface="Monaco"/>
              </a:rPr>
              <a:t>"pick") {</a:t>
            </a:r>
          </a:p>
          <a:p>
            <a:r>
              <a:rPr lang="en-US" dirty="0">
                <a:latin typeface="Monaco"/>
                <a:cs typeface="Monaco"/>
              </a:rPr>
              <a:t>        </a:t>
            </a:r>
          </a:p>
          <a:p>
            <a:r>
              <a:rPr lang="en-US" dirty="0">
                <a:latin typeface="Monaco"/>
                <a:cs typeface="Monaco"/>
              </a:rPr>
              <a:t>        </a:t>
            </a:r>
            <a:r>
              <a:rPr lang="en-US" dirty="0">
                <a:solidFill>
                  <a:srgbClr val="228B22"/>
                </a:solidFill>
                <a:latin typeface="Monaco"/>
                <a:cs typeface="Monaco"/>
              </a:rPr>
              <a:t>// Do something to handle the activity</a:t>
            </a:r>
          </a:p>
          <a:p>
            <a:r>
              <a:rPr lang="en-US" dirty="0">
                <a:latin typeface="Monaco"/>
                <a:cs typeface="Monaco"/>
              </a:rPr>
              <a:t>       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if (picture) {</a:t>
            </a:r>
          </a:p>
          <a:p>
            <a:r>
              <a:rPr lang="en-US" dirty="0">
                <a:latin typeface="Monaco"/>
                <a:cs typeface="Monaco"/>
              </a:rPr>
              <a:t>            </a:t>
            </a:r>
            <a:r>
              <a:rPr lang="en-US" dirty="0" err="1">
                <a:latin typeface="Monaco"/>
                <a:cs typeface="Monaco"/>
              </a:rPr>
              <a:t>activityRequest.postResult</a:t>
            </a:r>
            <a:r>
              <a:rPr lang="en-US" dirty="0">
                <a:latin typeface="Monaco"/>
                <a:cs typeface="Monaco"/>
              </a:rPr>
              <a:t>(picture);</a:t>
            </a:r>
          </a:p>
          <a:p>
            <a:r>
              <a:rPr lang="en-US" dirty="0">
                <a:latin typeface="Monaco"/>
                <a:cs typeface="Monaco"/>
              </a:rPr>
              <a:t>        }</a:t>
            </a:r>
          </a:p>
          <a:p>
            <a:r>
              <a:rPr lang="da-DK" dirty="0">
                <a:latin typeface="Monaco"/>
                <a:cs typeface="Monaco"/>
              </a:rPr>
              <a:t>        </a:t>
            </a:r>
            <a:r>
              <a:rPr lang="da-DK" b="1" dirty="0" err="1">
                <a:solidFill>
                  <a:srgbClr val="8B008B"/>
                </a:solidFill>
                <a:latin typeface="Monaco"/>
                <a:cs typeface="Monaco"/>
              </a:rPr>
              <a:t>else</a:t>
            </a:r>
            <a:r>
              <a:rPr lang="da-DK" b="1" dirty="0">
                <a:solidFill>
                  <a:srgbClr val="8B008B"/>
                </a:solidFill>
                <a:latin typeface="Monaco"/>
                <a:cs typeface="Monaco"/>
              </a:rPr>
              <a:t> {</a:t>
            </a:r>
          </a:p>
          <a:p>
            <a:r>
              <a:rPr lang="da-DK" dirty="0">
                <a:latin typeface="Monaco"/>
                <a:cs typeface="Monaco"/>
              </a:rPr>
              <a:t>            </a:t>
            </a:r>
            <a:r>
              <a:rPr lang="da-DK" dirty="0" err="1">
                <a:latin typeface="Monaco"/>
                <a:cs typeface="Monaco"/>
              </a:rPr>
              <a:t>activityRequest.postError</a:t>
            </a:r>
            <a:r>
              <a:rPr lang="da-DK" dirty="0">
                <a:latin typeface="Monaco"/>
                <a:cs typeface="Monaco"/>
              </a:rPr>
              <a:t>(</a:t>
            </a:r>
            <a:r>
              <a:rPr lang="da-DK" dirty="0">
                <a:solidFill>
                  <a:srgbClr val="CD5555"/>
                </a:solidFill>
                <a:latin typeface="Monaco"/>
                <a:cs typeface="Monaco"/>
              </a:rPr>
              <a:t>"</a:t>
            </a:r>
            <a:r>
              <a:rPr lang="da-DK" dirty="0" err="1">
                <a:solidFill>
                  <a:srgbClr val="CD5555"/>
                </a:solidFill>
                <a:latin typeface="Monaco"/>
                <a:cs typeface="Monaco"/>
              </a:rPr>
              <a:t>Unable</a:t>
            </a:r>
            <a:r>
              <a:rPr lang="da-DK" dirty="0">
                <a:solidFill>
                  <a:srgbClr val="CD5555"/>
                </a:solidFill>
                <a:latin typeface="Monaco"/>
                <a:cs typeface="Monaco"/>
              </a:rPr>
              <a:t> to provide a </a:t>
            </a:r>
            <a:r>
              <a:rPr lang="da-DK" dirty="0" err="1">
                <a:solidFill>
                  <a:srgbClr val="CD5555"/>
                </a:solidFill>
                <a:latin typeface="Monaco"/>
                <a:cs typeface="Monaco"/>
              </a:rPr>
              <a:t>picture</a:t>
            </a:r>
            <a:r>
              <a:rPr lang="da-DK" dirty="0">
                <a:solidFill>
                  <a:srgbClr val="CD5555"/>
                </a:solidFill>
                <a:latin typeface="Monaco"/>
                <a:cs typeface="Monaco"/>
              </a:rPr>
              <a:t>");</a:t>
            </a:r>
          </a:p>
          <a:p>
            <a:r>
              <a:rPr lang="da-DK" dirty="0">
                <a:latin typeface="Monaco"/>
                <a:cs typeface="Monaco"/>
              </a:rPr>
              <a:t>        }</a:t>
            </a:r>
          </a:p>
          <a:p>
            <a:r>
              <a:rPr lang="da-DK" dirty="0">
                <a:latin typeface="Monaco"/>
                <a:cs typeface="Monaco"/>
              </a:rPr>
              <a:t>    }</a:t>
            </a:r>
          </a:p>
          <a:p>
            <a:r>
              <a:rPr lang="da-DK" dirty="0">
                <a:latin typeface="Monaco"/>
                <a:cs typeface="Monaco"/>
              </a:rPr>
              <a:t>})</a:t>
            </a:r>
            <a:r>
              <a:rPr lang="da-DK" dirty="0" smtClean="0">
                <a:latin typeface="Monaco"/>
                <a:cs typeface="Monaco"/>
              </a:rPr>
              <a:t>;</a:t>
            </a:r>
            <a:endParaRPr lang="da-DK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018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412653220_f409295f45_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Creative Commons: http://</a:t>
            </a:r>
            <a:r>
              <a:rPr lang="en-US" dirty="0" err="1"/>
              <a:t>j.mp</a:t>
            </a:r>
            <a:r>
              <a:rPr lang="en-US" dirty="0"/>
              <a:t>/1iZHGAW</a:t>
            </a:r>
          </a:p>
        </p:txBody>
      </p:sp>
    </p:spTree>
    <p:extLst>
      <p:ext uri="{BB962C8B-B14F-4D97-AF65-F5344CB8AC3E}">
        <p14:creationId xmlns:p14="http://schemas.microsoft.com/office/powerpoint/2010/main" val="2664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877283513_00f514799c_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Creative Commons: http://</a:t>
            </a:r>
            <a:r>
              <a:rPr lang="en-US" dirty="0" err="1">
                <a:solidFill>
                  <a:srgbClr val="FFFFFF"/>
                </a:solidFill>
              </a:rPr>
              <a:t>j.mp</a:t>
            </a:r>
            <a:r>
              <a:rPr lang="en-US" dirty="0">
                <a:solidFill>
                  <a:srgbClr val="FFFFFF"/>
                </a:solidFill>
              </a:rPr>
              <a:t>/Ilm7wx</a:t>
            </a:r>
          </a:p>
        </p:txBody>
      </p:sp>
    </p:spTree>
    <p:extLst>
      <p:ext uri="{BB962C8B-B14F-4D97-AF65-F5344CB8AC3E}">
        <p14:creationId xmlns:p14="http://schemas.microsoft.com/office/powerpoint/2010/main" val="26262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Cordova &amp; </a:t>
            </a:r>
            <a:r>
              <a:rPr lang="en-US" dirty="0" err="1" smtClean="0"/>
              <a:t>Phonegap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" y="1164194"/>
            <a:ext cx="6480957" cy="3979308"/>
          </a:xfrm>
          <a:prstGeom prst="rect">
            <a:avLst/>
          </a:prstGeom>
        </p:spPr>
      </p:pic>
      <p:pic>
        <p:nvPicPr>
          <p:cNvPr id="3" name="Picture 2" descr="firefox-os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08" y="2810630"/>
            <a:ext cx="1845856" cy="175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Camera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Contacts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Device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Device-motion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Geolocation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Orientation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Vibration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75" y="721732"/>
            <a:ext cx="3700037" cy="37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add picture of full web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ready!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cordova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dirty="0" err="1"/>
              <a:t>cordova</a:t>
            </a:r>
            <a:r>
              <a:rPr lang="en-US" dirty="0"/>
              <a:t> create hello </a:t>
            </a:r>
            <a:r>
              <a:rPr lang="en-US" dirty="0" err="1"/>
              <a:t>com.example.hello</a:t>
            </a:r>
            <a:r>
              <a:rPr lang="en-US" dirty="0"/>
              <a:t> </a:t>
            </a:r>
            <a:r>
              <a:rPr lang="en-US" dirty="0" err="1"/>
              <a:t>HelloWorld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dirty="0"/>
              <a:t>cd hello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dirty="0" err="1"/>
              <a:t>cordova</a:t>
            </a:r>
            <a:r>
              <a:rPr lang="en-US" dirty="0"/>
              <a:t> platform add </a:t>
            </a:r>
            <a:r>
              <a:rPr lang="en-US" dirty="0" err="1"/>
              <a:t>firefoxos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US" dirty="0" err="1"/>
              <a:t>cordova</a:t>
            </a:r>
            <a:r>
              <a:rPr lang="en-US" dirty="0"/>
              <a:t> prepare </a:t>
            </a:r>
            <a:r>
              <a:rPr lang="en-US" dirty="0" err="1"/>
              <a:t>firefoxos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65" y="273844"/>
            <a:ext cx="5250791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Camera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$</a:t>
            </a:r>
            <a:r>
              <a:rPr lang="en-US" dirty="0"/>
              <a:t> </a:t>
            </a:r>
            <a:r>
              <a:rPr lang="en-US" dirty="0" err="1"/>
              <a:t>cordova</a:t>
            </a:r>
            <a:r>
              <a:rPr lang="en-US" dirty="0"/>
              <a:t> plugin add </a:t>
            </a:r>
            <a:r>
              <a:rPr lang="en-US" dirty="0" err="1" smtClean="0"/>
              <a:t>org.apache.cordova.camera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228B22"/>
                </a:solidFill>
                <a:latin typeface="Monaco"/>
                <a:cs typeface="Monaco"/>
              </a:rPr>
              <a:t>//Cordova code</a:t>
            </a:r>
          </a:p>
          <a:p>
            <a:r>
              <a:rPr lang="en-US" dirty="0" err="1">
                <a:solidFill>
                  <a:prstClr val="black"/>
                </a:solidFill>
                <a:latin typeface="Monaco"/>
                <a:cs typeface="Monaco"/>
              </a:rPr>
              <a:t>navigator.camera.getPicture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function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(</a:t>
            </a:r>
            <a:r>
              <a:rPr lang="en-US" dirty="0" err="1">
                <a:solidFill>
                  <a:prstClr val="black"/>
                </a:solidFill>
                <a:latin typeface="Monaco"/>
                <a:cs typeface="Monaco"/>
              </a:rPr>
              <a:t>src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) {</a:t>
            </a: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en-US" b="1" dirty="0" err="1">
                <a:solidFill>
                  <a:srgbClr val="8B008B"/>
                </a:solidFill>
                <a:latin typeface="Monaco"/>
                <a:cs typeface="Monaco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/>
                <a:cs typeface="Monaco"/>
              </a:rPr>
              <a:t>img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= </a:t>
            </a:r>
            <a:r>
              <a:rPr lang="en-US" dirty="0" err="1">
                <a:solidFill>
                  <a:srgbClr val="658B00"/>
                </a:solidFill>
                <a:latin typeface="Monaco"/>
                <a:cs typeface="Monaco"/>
              </a:rPr>
              <a:t>document</a:t>
            </a:r>
            <a:r>
              <a:rPr lang="en-US" dirty="0" err="1">
                <a:solidFill>
                  <a:prstClr val="black"/>
                </a:solidFill>
                <a:latin typeface="Monaco"/>
                <a:cs typeface="Monaco"/>
              </a:rPr>
              <a:t>.createElement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en-US" dirty="0">
                <a:solidFill>
                  <a:srgbClr val="CD5555"/>
                </a:solidFill>
                <a:latin typeface="Monaco"/>
                <a:cs typeface="Monaco"/>
              </a:rPr>
              <a:t>'</a:t>
            </a:r>
            <a:r>
              <a:rPr lang="en-US" dirty="0" err="1">
                <a:solidFill>
                  <a:srgbClr val="CD5555"/>
                </a:solidFill>
                <a:latin typeface="Monaco"/>
                <a:cs typeface="Monaco"/>
              </a:rPr>
              <a:t>img</a:t>
            </a:r>
            <a:r>
              <a:rPr lang="en-US" dirty="0">
                <a:solidFill>
                  <a:srgbClr val="CD5555"/>
                </a:solidFill>
                <a:latin typeface="Monaco"/>
                <a:cs typeface="Monaco"/>
              </a:rPr>
              <a:t>'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);</a:t>
            </a:r>
          </a:p>
          <a:p>
            <a:r>
              <a:rPr lang="pl-PL" dirty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pl-PL" dirty="0" err="1">
                <a:solidFill>
                  <a:prstClr val="black"/>
                </a:solidFill>
                <a:latin typeface="Monaco"/>
                <a:cs typeface="Monaco"/>
              </a:rPr>
              <a:t>img.id</a:t>
            </a:r>
            <a:r>
              <a:rPr lang="pl-PL" dirty="0">
                <a:solidFill>
                  <a:prstClr val="black"/>
                </a:solidFill>
                <a:latin typeface="Monaco"/>
                <a:cs typeface="Monaco"/>
              </a:rPr>
              <a:t> = </a:t>
            </a:r>
            <a:r>
              <a:rPr lang="pl-PL" dirty="0">
                <a:solidFill>
                  <a:srgbClr val="CD5555"/>
                </a:solidFill>
                <a:latin typeface="Monaco"/>
                <a:cs typeface="Monaco"/>
              </a:rPr>
              <a:t>'</a:t>
            </a:r>
            <a:r>
              <a:rPr lang="pl-PL" dirty="0" err="1">
                <a:solidFill>
                  <a:srgbClr val="CD5555"/>
                </a:solidFill>
                <a:latin typeface="Monaco"/>
                <a:cs typeface="Monaco"/>
              </a:rPr>
              <a:t>slide</a:t>
            </a:r>
            <a:r>
              <a:rPr lang="pl-PL" dirty="0">
                <a:solidFill>
                  <a:srgbClr val="CD5555"/>
                </a:solidFill>
                <a:latin typeface="Monaco"/>
                <a:cs typeface="Monaco"/>
              </a:rPr>
              <a:t>'</a:t>
            </a:r>
            <a:r>
              <a:rPr lang="pl-PL" dirty="0">
                <a:solidFill>
                  <a:prstClr val="black"/>
                </a:solidFill>
                <a:latin typeface="Monaco"/>
                <a:cs typeface="Monaco"/>
              </a:rPr>
              <a:t>;</a:t>
            </a:r>
          </a:p>
          <a:p>
            <a:r>
              <a:rPr lang="hr-HR" dirty="0">
                <a:solidFill>
                  <a:prstClr val="black"/>
                </a:solidFill>
                <a:latin typeface="Monaco"/>
                <a:cs typeface="Monaco"/>
              </a:rPr>
              <a:t>    img.src = src;</a:t>
            </a: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   }, </a:t>
            </a:r>
            <a:r>
              <a:rPr lang="en-US" b="1" dirty="0">
                <a:solidFill>
                  <a:srgbClr val="8B008B"/>
                </a:solidFill>
                <a:latin typeface="Monaco"/>
                <a:cs typeface="Monaco"/>
              </a:rPr>
              <a:t>function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() {}, {</a:t>
            </a: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/>
                <a:cs typeface="Monaco"/>
              </a:rPr>
              <a:t>destinationType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: </a:t>
            </a:r>
            <a:r>
              <a:rPr lang="en-US" dirty="0">
                <a:solidFill>
                  <a:srgbClr val="B452CD"/>
                </a:solidFill>
                <a:latin typeface="Monaco"/>
                <a:cs typeface="Monaco"/>
              </a:rPr>
              <a:t>1</a:t>
            </a:r>
            <a:endParaRPr lang="en-US" dirty="0">
              <a:solidFill>
                <a:prstClr val="black"/>
              </a:solidFill>
              <a:latin typeface="Monaco"/>
              <a:cs typeface="Monaco"/>
            </a:endParaRP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});</a:t>
            </a:r>
          </a:p>
          <a:p>
            <a:endParaRPr lang="en-US" dirty="0"/>
          </a:p>
        </p:txBody>
      </p:sp>
      <p:pic>
        <p:nvPicPr>
          <p:cNvPr id="6" name="Picture 5" descr="2013-11-21_17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351" y="964323"/>
            <a:ext cx="2152632" cy="32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041101" cy="994172"/>
          </a:xfrm>
        </p:spPr>
        <p:txBody>
          <a:bodyPr/>
          <a:lstStyle/>
          <a:p>
            <a:r>
              <a:rPr lang="en-US" dirty="0" smtClean="0"/>
              <a:t>Firefox OS App Manager + Simulator (1.2+)</a:t>
            </a:r>
            <a:endParaRPr lang="en-US" dirty="0"/>
          </a:p>
        </p:txBody>
      </p:sp>
      <p:pic>
        <p:nvPicPr>
          <p:cNvPr id="4" name="Picture 3" descr="2013-11-21_19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72" y="1234603"/>
            <a:ext cx="5281386" cy="3736416"/>
          </a:xfrm>
          <a:prstGeom prst="rect">
            <a:avLst/>
          </a:prstGeom>
        </p:spPr>
      </p:pic>
      <p:pic>
        <p:nvPicPr>
          <p:cNvPr id="5" name="Picture 4" descr="2013-11-21_19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730" y="1324962"/>
            <a:ext cx="2177599" cy="35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Firefox Web Developer Tools</a:t>
            </a:r>
            <a:endParaRPr lang="en-US" dirty="0"/>
          </a:p>
        </p:txBody>
      </p:sp>
      <p:pic>
        <p:nvPicPr>
          <p:cNvPr id="4" name="Picture 3" descr="2013-11-21_19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42" y="1402178"/>
            <a:ext cx="8767716" cy="32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How to debug a Firefox OS app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75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-11-26_12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51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3-11-26_12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328"/>
            <a:ext cx="9144000" cy="51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-11-26_12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52350"/>
            <a:ext cx="9144001" cy="51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3-27_05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1291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candies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7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lygon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847" y="1254510"/>
            <a:ext cx="3075765" cy="3487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should start with the web…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-11-26_122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6656"/>
            <a:ext cx="9144000" cy="5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Prototyping with </a:t>
            </a:r>
            <a:r>
              <a:rPr lang="en-US" dirty="0" err="1" smtClean="0"/>
              <a:t>JSFiddle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0695" y="1369219"/>
            <a:ext cx="3964663" cy="3263504"/>
          </a:xfrm>
        </p:spPr>
        <p:txBody>
          <a:bodyPr>
            <a:normAutofit/>
          </a:bodyPr>
          <a:lstStyle/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Append </a:t>
            </a:r>
            <a:r>
              <a:rPr lang="en-US" dirty="0"/>
              <a:t>/</a:t>
            </a:r>
            <a:r>
              <a:rPr lang="en-US" dirty="0" err="1"/>
              <a:t>webapp.manifest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install the </a:t>
            </a:r>
            <a:r>
              <a:rPr lang="en-US" dirty="0" smtClean="0"/>
              <a:t>app in the Firefox OS simulator</a:t>
            </a:r>
            <a:endParaRPr lang="en-US" dirty="0"/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Append </a:t>
            </a:r>
            <a:r>
              <a:rPr lang="en-US" dirty="0"/>
              <a:t>/</a:t>
            </a:r>
            <a:r>
              <a:rPr lang="en-US" dirty="0" err="1"/>
              <a:t>fxos.html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get an install page like a </a:t>
            </a:r>
            <a:r>
              <a:rPr lang="en-US" dirty="0" smtClean="0"/>
              <a:t>Firefox </a:t>
            </a:r>
            <a:r>
              <a:rPr lang="en-US" dirty="0"/>
              <a:t>OS hosted </a:t>
            </a:r>
            <a:r>
              <a:rPr lang="en-US" dirty="0" smtClean="0"/>
              <a:t>app.</a:t>
            </a:r>
            <a:endParaRPr lang="en-US" dirty="0"/>
          </a:p>
        </p:txBody>
      </p:sp>
      <p:pic>
        <p:nvPicPr>
          <p:cNvPr id="4" name="Picture 3" descr="jsfiddle-logo.png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07" b="18635"/>
          <a:stretch/>
        </p:blipFill>
        <p:spPr>
          <a:xfrm>
            <a:off x="235178" y="1540560"/>
            <a:ext cx="3810000" cy="23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3-11-26_12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0938"/>
            <a:ext cx="9144000" cy="51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-11-26_12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0899"/>
            <a:ext cx="9144001" cy="51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3-11-26_12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Web APIs &amp;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/>
              <a:t>Calendar API </a:t>
            </a:r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err="1"/>
              <a:t>FileHandle</a:t>
            </a:r>
            <a:r>
              <a:rPr lang="en-US" dirty="0"/>
              <a:t> API Sync </a:t>
            </a:r>
            <a:r>
              <a:rPr lang="en-US" dirty="0" smtClean="0"/>
              <a:t>API</a:t>
            </a:r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Keyboard</a:t>
            </a:r>
            <a:r>
              <a:rPr lang="en-US" dirty="0"/>
              <a:t>/IME API </a:t>
            </a:r>
            <a:r>
              <a:rPr lang="en-US" dirty="0" err="1" smtClean="0"/>
              <a:t>WebRTC</a:t>
            </a:r>
            <a:endParaRPr lang="en-US" dirty="0" smtClean="0"/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HTTP</a:t>
            </a:r>
            <a:r>
              <a:rPr lang="en-US" dirty="0"/>
              <a:t>-cache </a:t>
            </a:r>
            <a:r>
              <a:rPr lang="en-US" dirty="0" smtClean="0"/>
              <a:t>API</a:t>
            </a:r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Peer </a:t>
            </a:r>
            <a:r>
              <a:rPr lang="en-US" dirty="0"/>
              <a:t>to Peer API</a:t>
            </a:r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/>
              <a:t>Spellcheck API </a:t>
            </a:r>
            <a:r>
              <a:rPr lang="en-US" dirty="0" err="1" smtClean="0"/>
              <a:t>LogAPI</a:t>
            </a:r>
            <a:endParaRPr lang="en-US" dirty="0" smtClean="0"/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Resource </a:t>
            </a:r>
            <a:r>
              <a:rPr lang="en-US" dirty="0"/>
              <a:t>lock </a:t>
            </a:r>
            <a:r>
              <a:rPr lang="en-US" dirty="0" smtClean="0"/>
              <a:t>API</a:t>
            </a:r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smtClean="0"/>
              <a:t>UDP </a:t>
            </a:r>
            <a:r>
              <a:rPr lang="en-US" dirty="0"/>
              <a:t>Datagram Socket </a:t>
            </a:r>
            <a:r>
              <a:rPr lang="en-US" dirty="0" smtClean="0"/>
              <a:t>API</a:t>
            </a:r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err="1" smtClean="0"/>
              <a:t>WebNFC</a:t>
            </a:r>
            <a:endParaRPr lang="en-US" dirty="0"/>
          </a:p>
          <a:p>
            <a:pPr marL="342866" indent="-342866">
              <a:lnSpc>
                <a:spcPct val="150000"/>
              </a:lnSpc>
              <a:buFont typeface="Arial"/>
              <a:buChar char="•"/>
            </a:pPr>
            <a:r>
              <a:rPr lang="en-US" dirty="0" err="1" smtClean="0"/>
              <a:t>WebUSB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5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063887" y="4814190"/>
            <a:ext cx="4080114" cy="329310"/>
          </a:xfrm>
        </p:spPr>
        <p:txBody>
          <a:bodyPr>
            <a:normAutofit/>
          </a:bodyPr>
          <a:lstStyle/>
          <a:p>
            <a:r>
              <a:rPr lang="en-US" dirty="0"/>
              <a:t>Creative Commons: http://</a:t>
            </a:r>
            <a:r>
              <a:rPr lang="en-US" dirty="0" err="1"/>
              <a:t>j.mp</a:t>
            </a:r>
            <a:r>
              <a:rPr lang="en-US" dirty="0"/>
              <a:t>/</a:t>
            </a:r>
            <a:r>
              <a:rPr lang="en-US" dirty="0" smtClean="0"/>
              <a:t>1gIdcPF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969832" y="831119"/>
            <a:ext cx="3540767" cy="3308775"/>
          </a:xfrm>
          <a:prstGeom prst="rect">
            <a:avLst/>
          </a:prstGeom>
        </p:spPr>
        <p:txBody>
          <a:bodyPr lIns="91432" tIns="45716" rIns="91432" bIns="45716"/>
          <a:lstStyle>
            <a:lvl1pPr algn="l" defTabSz="6857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Feura Sans" panose="020B0503050000020004" pitchFamily="34" charset="0"/>
                <a:ea typeface="Feura Sans" panose="020B0503050000020004" pitchFamily="34" charset="0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rgbClr val="0096DD"/>
                </a:solidFill>
              </a:rPr>
              <a:t>To infinity, and beyond…</a:t>
            </a:r>
          </a:p>
        </p:txBody>
      </p:sp>
    </p:spTree>
    <p:extLst>
      <p:ext uri="{BB962C8B-B14F-4D97-AF65-F5344CB8AC3E}">
        <p14:creationId xmlns:p14="http://schemas.microsoft.com/office/powerpoint/2010/main" val="39896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9"/>
            <a:ext cx="8520112" cy="2139553"/>
          </a:xfrm>
        </p:spPr>
        <p:txBody>
          <a:bodyPr/>
          <a:lstStyle/>
          <a:p>
            <a:r>
              <a:rPr lang="en-US" dirty="0" smtClean="0"/>
              <a:t>When you’ll build your next app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not think about the web first…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81881"/>
          </a:xfrm>
        </p:spPr>
        <p:txBody>
          <a:bodyPr numCol="2">
            <a:noAutofit/>
          </a:bodyPr>
          <a:lstStyle/>
          <a:p>
            <a:r>
              <a:rPr lang="en-CA" sz="1600" dirty="0" smtClean="0"/>
              <a:t>Firefox OS Simulator</a:t>
            </a:r>
          </a:p>
          <a:p>
            <a:r>
              <a:rPr lang="en-CA" sz="1600" dirty="0" smtClean="0">
                <a:solidFill>
                  <a:srgbClr val="FFFF00"/>
                </a:solidFill>
              </a:rPr>
              <a:t>http://</a:t>
            </a:r>
            <a:r>
              <a:rPr lang="en-CA" sz="1600" dirty="0" err="1" smtClean="0">
                <a:solidFill>
                  <a:srgbClr val="FFFF00"/>
                </a:solidFill>
              </a:rPr>
              <a:t>j.mp</a:t>
            </a:r>
            <a:r>
              <a:rPr lang="en-CA" sz="1600" dirty="0" smtClean="0">
                <a:solidFill>
                  <a:srgbClr val="FFFF00"/>
                </a:solidFill>
              </a:rPr>
              <a:t>/</a:t>
            </a:r>
            <a:r>
              <a:rPr lang="en-CA" sz="1600" dirty="0" err="1" smtClean="0">
                <a:solidFill>
                  <a:srgbClr val="FFFF00"/>
                </a:solidFill>
              </a:rPr>
              <a:t>fxosSimulator</a:t>
            </a:r>
            <a:endParaRPr lang="en-CA" sz="1600" dirty="0" smtClean="0">
              <a:solidFill>
                <a:srgbClr val="FFFF00"/>
              </a:solidFill>
            </a:endParaRPr>
          </a:p>
          <a:p>
            <a:endParaRPr lang="en-CA" sz="1600" dirty="0" smtClean="0"/>
          </a:p>
          <a:p>
            <a:r>
              <a:rPr lang="en-CA" sz="1600" dirty="0" smtClean="0"/>
              <a:t>Firefox OS App Manager</a:t>
            </a:r>
          </a:p>
          <a:p>
            <a:r>
              <a:rPr lang="en-CA" sz="1600" dirty="0">
                <a:solidFill>
                  <a:srgbClr val="FFFF00"/>
                </a:solidFill>
              </a:rPr>
              <a:t>http://</a:t>
            </a:r>
            <a:r>
              <a:rPr lang="en-CA" sz="1600" dirty="0" err="1">
                <a:solidFill>
                  <a:srgbClr val="FFFF00"/>
                </a:solidFill>
              </a:rPr>
              <a:t>j.mp</a:t>
            </a:r>
            <a:r>
              <a:rPr lang="en-CA" sz="1600" dirty="0">
                <a:solidFill>
                  <a:srgbClr val="FFFF00"/>
                </a:solidFill>
              </a:rPr>
              <a:t>/</a:t>
            </a:r>
            <a:r>
              <a:rPr lang="en-CA" sz="1600" dirty="0" err="1" smtClean="0">
                <a:solidFill>
                  <a:srgbClr val="FFFF00"/>
                </a:solidFill>
              </a:rPr>
              <a:t>fxosAppManager</a:t>
            </a:r>
            <a:endParaRPr lang="en-CA" sz="1600" dirty="0" smtClean="0">
              <a:solidFill>
                <a:srgbClr val="FFFF00"/>
              </a:solidFill>
            </a:endParaRPr>
          </a:p>
          <a:p>
            <a:endParaRPr lang="en-CA" sz="1600" dirty="0" smtClean="0"/>
          </a:p>
          <a:p>
            <a:r>
              <a:rPr lang="en-CA" sz="1600" dirty="0" smtClean="0"/>
              <a:t>Mozilla Developer Network</a:t>
            </a:r>
          </a:p>
          <a:p>
            <a:r>
              <a:rPr lang="en-CA" sz="1600" dirty="0">
                <a:solidFill>
                  <a:srgbClr val="FFFF00"/>
                </a:solidFill>
              </a:rPr>
              <a:t>https://</a:t>
            </a:r>
            <a:r>
              <a:rPr lang="en-CA" sz="1600" dirty="0" err="1" smtClean="0">
                <a:solidFill>
                  <a:srgbClr val="FFFF00"/>
                </a:solidFill>
              </a:rPr>
              <a:t>developer.mozilla.org</a:t>
            </a:r>
            <a:endParaRPr lang="en-CA" sz="1600" dirty="0" smtClean="0">
              <a:solidFill>
                <a:srgbClr val="FFFF00"/>
              </a:solidFill>
            </a:endParaRPr>
          </a:p>
          <a:p>
            <a:endParaRPr lang="en-CA" sz="1600" dirty="0" smtClean="0">
              <a:solidFill>
                <a:srgbClr val="FFFF00"/>
              </a:solidFill>
            </a:endParaRPr>
          </a:p>
          <a:p>
            <a:r>
              <a:rPr lang="en-CA" sz="1600" dirty="0" err="1"/>
              <a:t>StackOverflow</a:t>
            </a:r>
            <a:r>
              <a:rPr lang="en-CA" sz="1600" dirty="0"/>
              <a:t> forum</a:t>
            </a:r>
          </a:p>
          <a:p>
            <a:r>
              <a:rPr lang="en-CA" sz="1600" dirty="0">
                <a:solidFill>
                  <a:srgbClr val="FFFF00"/>
                </a:solidFill>
              </a:rPr>
              <a:t>http://</a:t>
            </a:r>
            <a:r>
              <a:rPr lang="en-CA" sz="1600" dirty="0" err="1">
                <a:solidFill>
                  <a:srgbClr val="FFFF00"/>
                </a:solidFill>
              </a:rPr>
              <a:t>j.mp</a:t>
            </a:r>
            <a:r>
              <a:rPr lang="en-CA" sz="1600" dirty="0">
                <a:solidFill>
                  <a:srgbClr val="FFFF00"/>
                </a:solidFill>
              </a:rPr>
              <a:t>/</a:t>
            </a:r>
            <a:r>
              <a:rPr lang="en-CA" sz="1600" dirty="0" err="1" smtClean="0">
                <a:solidFill>
                  <a:srgbClr val="FFFF00"/>
                </a:solidFill>
              </a:rPr>
              <a:t>fxosStackOverflow</a:t>
            </a:r>
            <a:endParaRPr lang="en-CA" sz="1600" dirty="0" smtClean="0">
              <a:solidFill>
                <a:srgbClr val="FFFF00"/>
              </a:solidFill>
            </a:endParaRPr>
          </a:p>
          <a:p>
            <a:r>
              <a:rPr lang="en-CA" sz="1600" dirty="0" smtClean="0"/>
              <a:t>Firefox </a:t>
            </a:r>
            <a:r>
              <a:rPr lang="en-CA" sz="1600" dirty="0"/>
              <a:t>OS Boilerplate</a:t>
            </a:r>
          </a:p>
          <a:p>
            <a:r>
              <a:rPr lang="en-CA" sz="1600" dirty="0">
                <a:solidFill>
                  <a:srgbClr val="FFFF00"/>
                </a:solidFill>
              </a:rPr>
              <a:t>http://</a:t>
            </a:r>
            <a:r>
              <a:rPr lang="en-CA" sz="1600" dirty="0" err="1">
                <a:solidFill>
                  <a:srgbClr val="FFFF00"/>
                </a:solidFill>
              </a:rPr>
              <a:t>j.mp</a:t>
            </a:r>
            <a:r>
              <a:rPr lang="en-CA" sz="1600" dirty="0">
                <a:solidFill>
                  <a:srgbClr val="FFFF00"/>
                </a:solidFill>
              </a:rPr>
              <a:t>/</a:t>
            </a:r>
            <a:r>
              <a:rPr lang="en-CA" sz="1600" dirty="0" err="1">
                <a:solidFill>
                  <a:srgbClr val="FFFF00"/>
                </a:solidFill>
              </a:rPr>
              <a:t>fxosBoilerplate</a:t>
            </a:r>
            <a:endParaRPr lang="en-CA" sz="1600" dirty="0">
              <a:solidFill>
                <a:srgbClr val="FFFF00"/>
              </a:solidFill>
            </a:endParaRPr>
          </a:p>
          <a:p>
            <a:endParaRPr lang="en-CA" sz="1600" dirty="0"/>
          </a:p>
          <a:p>
            <a:r>
              <a:rPr lang="en-CA" sz="1600" dirty="0"/>
              <a:t>Firefox OS UI Component</a:t>
            </a:r>
          </a:p>
          <a:p>
            <a:r>
              <a:rPr lang="en-CA" sz="1600" dirty="0">
                <a:solidFill>
                  <a:srgbClr val="FFFF00"/>
                </a:solidFill>
              </a:rPr>
              <a:t>http://</a:t>
            </a:r>
            <a:r>
              <a:rPr lang="en-CA" sz="1600" dirty="0" err="1">
                <a:solidFill>
                  <a:srgbClr val="FFFF00"/>
                </a:solidFill>
              </a:rPr>
              <a:t>buildingfirefoxos.com</a:t>
            </a:r>
            <a:r>
              <a:rPr lang="en-CA" sz="1600" dirty="0">
                <a:solidFill>
                  <a:srgbClr val="FFFF00"/>
                </a:solidFill>
              </a:rPr>
              <a:t>/</a:t>
            </a:r>
          </a:p>
          <a:p>
            <a:endParaRPr lang="en-CA" sz="1600" dirty="0"/>
          </a:p>
          <a:p>
            <a:r>
              <a:rPr lang="en-CA" sz="1600" dirty="0"/>
              <a:t>Mozilla Brick</a:t>
            </a:r>
          </a:p>
          <a:p>
            <a:r>
              <a:rPr lang="en-CA" sz="1600" dirty="0">
                <a:solidFill>
                  <a:srgbClr val="FFFF00"/>
                </a:solidFill>
              </a:rPr>
              <a:t>http://</a:t>
            </a:r>
            <a:r>
              <a:rPr lang="en-CA" sz="1600" dirty="0" err="1">
                <a:solidFill>
                  <a:srgbClr val="FFFF00"/>
                </a:solidFill>
              </a:rPr>
              <a:t>j.mp</a:t>
            </a:r>
            <a:r>
              <a:rPr lang="en-CA" sz="1600" dirty="0">
                <a:solidFill>
                  <a:srgbClr val="FFFF00"/>
                </a:solidFill>
              </a:rPr>
              <a:t>/</a:t>
            </a:r>
            <a:r>
              <a:rPr lang="en-CA" sz="1600" dirty="0" err="1">
                <a:solidFill>
                  <a:srgbClr val="FFFF00"/>
                </a:solidFill>
              </a:rPr>
              <a:t>mozBrick</a:t>
            </a:r>
            <a:endParaRPr lang="en-CA" sz="1600" dirty="0">
              <a:solidFill>
                <a:srgbClr val="FFFF00"/>
              </a:solidFill>
            </a:endParaRPr>
          </a:p>
          <a:p>
            <a:endParaRPr lang="en-CA" sz="1600" dirty="0">
              <a:solidFill>
                <a:srgbClr val="FFFF00"/>
              </a:solidFill>
            </a:endParaRPr>
          </a:p>
          <a:p>
            <a:r>
              <a:rPr lang="en-CA" sz="1600" dirty="0"/>
              <a:t>Mozilla </a:t>
            </a:r>
            <a:r>
              <a:rPr lang="en-CA" sz="1600" dirty="0" err="1"/>
              <a:t>Appmaker</a:t>
            </a:r>
            <a:endParaRPr lang="en-CA" sz="1600" dirty="0"/>
          </a:p>
          <a:p>
            <a:r>
              <a:rPr lang="en-CA" sz="1600" dirty="0">
                <a:solidFill>
                  <a:srgbClr val="FFFF00"/>
                </a:solidFill>
              </a:rPr>
              <a:t>https://</a:t>
            </a:r>
            <a:r>
              <a:rPr lang="en-CA" sz="1600" dirty="0" err="1">
                <a:solidFill>
                  <a:srgbClr val="FFFF00"/>
                </a:solidFill>
              </a:rPr>
              <a:t>appmaker.mozillalabs.com</a:t>
            </a:r>
            <a:r>
              <a:rPr lang="en-CA" sz="1600" dirty="0" smtClean="0">
                <a:solidFill>
                  <a:srgbClr val="FFFF00"/>
                </a:solidFill>
              </a:rPr>
              <a:t>/</a:t>
            </a:r>
            <a:endParaRPr lang="en-CA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lygon24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847" y="1254510"/>
            <a:ext cx="3075765" cy="34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us for an epic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mozhacks.wufoo.com</a:t>
            </a:r>
            <a:r>
              <a:rPr lang="en-US" dirty="0" smtClean="0"/>
              <a:t>/forms/</a:t>
            </a:r>
            <a:r>
              <a:rPr lang="en-US" dirty="0" err="1" smtClean="0"/>
              <a:t>firefox</a:t>
            </a:r>
            <a:r>
              <a:rPr lang="en-US" dirty="0" smtClean="0"/>
              <a:t>-</a:t>
            </a:r>
            <a:r>
              <a:rPr lang="en-US" dirty="0" err="1" smtClean="0"/>
              <a:t>os</a:t>
            </a:r>
            <a:r>
              <a:rPr lang="en-US" dirty="0" smtClean="0"/>
              <a:t>-app-workshop-</a:t>
            </a:r>
            <a:r>
              <a:rPr lang="en-US" dirty="0" err="1" smtClean="0"/>
              <a:t>prague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56" y="426900"/>
            <a:ext cx="4240092" cy="451569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34596" y="1674857"/>
            <a:ext cx="3571504" cy="2667395"/>
          </a:xfrm>
          <a:prstGeom prst="rect">
            <a:avLst/>
          </a:prstGeom>
          <a:solidFill>
            <a:srgbClr val="0096DD"/>
          </a:solidFill>
        </p:spPr>
        <p:txBody>
          <a:bodyPr vert="horz" wrap="square" lIns="68576" tIns="34289" rIns="68576" bIns="34289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eura Sans Light" panose="020B0303050000020004" pitchFamily="34" charset="0"/>
                <a:ea typeface="Feura Sans Light" panose="020B03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A" sz="3000" dirty="0"/>
              <a:t>Planning to </a:t>
            </a:r>
            <a:r>
              <a:rPr lang="fr-CA" sz="3000" dirty="0" smtClean="0"/>
              <a:t>port</a:t>
            </a:r>
          </a:p>
          <a:p>
            <a:pPr algn="r"/>
            <a:r>
              <a:rPr lang="fr-CA" sz="3000" dirty="0" smtClean="0"/>
              <a:t>or </a:t>
            </a:r>
            <a:r>
              <a:rPr lang="fr-CA" sz="3000" dirty="0" err="1" smtClean="0"/>
              <a:t>build</a:t>
            </a:r>
            <a:r>
              <a:rPr lang="fr-CA" sz="3000" dirty="0"/>
              <a:t> </a:t>
            </a:r>
            <a:r>
              <a:rPr lang="fr-CA" sz="3000" dirty="0" smtClean="0"/>
              <a:t>a</a:t>
            </a:r>
          </a:p>
          <a:p>
            <a:pPr algn="r"/>
            <a:r>
              <a:rPr lang="fr-CA" sz="3000" dirty="0" smtClean="0"/>
              <a:t>Firefox </a:t>
            </a:r>
            <a:r>
              <a:rPr lang="fr-CA" sz="3000" dirty="0"/>
              <a:t>OS </a:t>
            </a:r>
            <a:r>
              <a:rPr lang="fr-CA" sz="3000" dirty="0" err="1"/>
              <a:t>app</a:t>
            </a:r>
            <a:r>
              <a:rPr lang="fr-CA" sz="3000" dirty="0" smtClean="0"/>
              <a:t>?</a:t>
            </a:r>
          </a:p>
          <a:p>
            <a:pPr algn="r"/>
            <a:endParaRPr lang="fr-CA" sz="3000" dirty="0"/>
          </a:p>
          <a:p>
            <a:pPr algn="r"/>
            <a:r>
              <a:rPr lang="fr-CA" sz="3000" dirty="0" err="1">
                <a:solidFill>
                  <a:srgbClr val="FFFF00"/>
                </a:solidFill>
              </a:rPr>
              <a:t>Please</a:t>
            </a:r>
            <a:r>
              <a:rPr lang="fr-CA" sz="3000" dirty="0">
                <a:solidFill>
                  <a:srgbClr val="FFFF00"/>
                </a:solidFill>
              </a:rPr>
              <a:t> let me know!</a:t>
            </a:r>
            <a:endParaRPr lang="en-CA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" t="-81" r="109" b="15663"/>
          <a:stretch/>
        </p:blipFill>
        <p:spPr>
          <a:xfrm>
            <a:off x="-10011" y="-10011"/>
            <a:ext cx="9161474" cy="51560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65" y="1369228"/>
            <a:ext cx="2014433" cy="365481"/>
          </a:xfrm>
          <a:solidFill>
            <a:srgbClr val="0096DD"/>
          </a:solidFill>
        </p:spPr>
        <p:txBody>
          <a:bodyPr>
            <a:spAutoFit/>
          </a:bodyPr>
          <a:lstStyle/>
          <a:p>
            <a:r>
              <a:rPr lang="fr-CA" dirty="0"/>
              <a:t>Frédéric Harper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628671" y="2150411"/>
            <a:ext cx="2724845" cy="365481"/>
          </a:xfrm>
          <a:prstGeom prst="rect">
            <a:avLst/>
          </a:prstGeom>
          <a:solidFill>
            <a:srgbClr val="0096DD"/>
          </a:solidFill>
        </p:spPr>
        <p:txBody>
          <a:bodyPr wrap="square" lIns="68568" tIns="34286" rIns="68568" bIns="34286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fr-CA" sz="2100" dirty="0">
                <a:latin typeface="Feura Sans Light" panose="020B0303050000020004" pitchFamily="34" charset="0"/>
                <a:ea typeface="Feura Sans Light" panose="020B0303050000020004" pitchFamily="34" charset="0"/>
              </a:rPr>
              <a:t>fharper@mozilla.com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650" y="2618063"/>
            <a:ext cx="1330302" cy="365481"/>
          </a:xfrm>
          <a:prstGeom prst="rect">
            <a:avLst/>
          </a:prstGeom>
          <a:solidFill>
            <a:srgbClr val="0096DD"/>
          </a:solidFill>
        </p:spPr>
        <p:txBody>
          <a:bodyPr wrap="square" lIns="68568" tIns="34286" rIns="68568" bIns="34286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fr-CA" sz="2100" dirty="0">
                <a:latin typeface="Feura Sans Light" panose="020B0303050000020004" pitchFamily="34" charset="0"/>
                <a:ea typeface="Feura Sans Light" panose="020B0303050000020004" pitchFamily="34" charset="0"/>
              </a:rPr>
              <a:t>@</a:t>
            </a:r>
            <a:r>
              <a:rPr lang="fr-CA" sz="2100" dirty="0" err="1">
                <a:latin typeface="Feura Sans Light" panose="020B0303050000020004" pitchFamily="34" charset="0"/>
                <a:ea typeface="Feura Sans Light" panose="020B0303050000020004" pitchFamily="34" charset="0"/>
              </a:rPr>
              <a:t>fharper</a:t>
            </a:r>
            <a:endParaRPr lang="fr-CA" sz="2100" dirty="0">
              <a:latin typeface="Feura Sans Light" panose="020B0303050000020004" pitchFamily="34" charset="0"/>
              <a:ea typeface="Feura Sans Light" panose="020B03030500000200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651" y="3363197"/>
            <a:ext cx="3190388" cy="365481"/>
          </a:xfrm>
          <a:prstGeom prst="rect">
            <a:avLst/>
          </a:prstGeom>
          <a:solidFill>
            <a:srgbClr val="0096DD"/>
          </a:solidFill>
        </p:spPr>
        <p:txBody>
          <a:bodyPr wrap="square" lIns="68568" tIns="34286" rIns="68568" bIns="34286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fr-CA" sz="2100" dirty="0">
                <a:latin typeface="Feura Sans Light" panose="020B0303050000020004" pitchFamily="34" charset="0"/>
                <a:ea typeface="Feura Sans Light" panose="020B0303050000020004" pitchFamily="34" charset="0"/>
              </a:rPr>
              <a:t>http://hacks.mozilla.com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650" y="3830849"/>
            <a:ext cx="3635908" cy="365481"/>
          </a:xfrm>
          <a:prstGeom prst="rect">
            <a:avLst/>
          </a:prstGeom>
          <a:solidFill>
            <a:srgbClr val="0096DD"/>
          </a:solidFill>
        </p:spPr>
        <p:txBody>
          <a:bodyPr wrap="square" lIns="68568" tIns="34286" rIns="68568" bIns="34286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fr-CA" sz="2100" dirty="0">
                <a:latin typeface="Feura Sans Light" panose="020B0303050000020004" pitchFamily="34" charset="0"/>
                <a:ea typeface="Feura Sans Light" panose="020B0303050000020004" pitchFamily="34" charset="0"/>
              </a:rPr>
              <a:t>http://outofcomfortzone.net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75" y="1195339"/>
            <a:ext cx="138485" cy="288535"/>
          </a:xfrm>
          <a:prstGeom prst="rect">
            <a:avLst/>
          </a:prstGeom>
          <a:noFill/>
        </p:spPr>
        <p:txBody>
          <a:bodyPr wrap="none" lIns="68568" tIns="34286" rIns="68568" bIns="34286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096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ml5-topper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25" b="816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polygon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847" y="1254510"/>
            <a:ext cx="3075765" cy="34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3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deserve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irefox OS theme">
  <a:themeElements>
    <a:clrScheme name="Custom 1">
      <a:dk1>
        <a:srgbClr val="FFFFFF"/>
      </a:dk1>
      <a:lt1>
        <a:sysClr val="window" lastClr="FFFFFF"/>
      </a:lt1>
      <a:dk2>
        <a:srgbClr val="FFFFFF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13027</TotalTime>
  <Words>4506</Words>
  <Application>Microsoft Macintosh PowerPoint</Application>
  <PresentationFormat>On-screen Show (16:9)</PresentationFormat>
  <Paragraphs>720</Paragraphs>
  <Slides>72</Slides>
  <Notes>72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Firefox OS theme</vt:lpstr>
      <vt:lpstr>Empower mobile web developers with JavaScript &amp; WebAPI</vt:lpstr>
      <vt:lpstr>Omlouváme se, nemluvím česky</vt:lpstr>
      <vt:lpstr>PowerPoint Presentation</vt:lpstr>
      <vt:lpstr>38 billion devices connected in 2020</vt:lpstr>
      <vt:lpstr>TODO: add picture of full web devices</vt:lpstr>
      <vt:lpstr>You should start with the web…</vt:lpstr>
      <vt:lpstr>PowerPoint Presentation</vt:lpstr>
      <vt:lpstr>PowerPoint Presentation</vt:lpstr>
      <vt:lpstr>What you deserve</vt:lpstr>
      <vt:lpstr>PowerPoint Presentation</vt:lpstr>
      <vt:lpstr>Built with the Web</vt:lpstr>
      <vt:lpstr>PowerPoint Presentation</vt:lpstr>
      <vt:lpstr>It’s open source</vt:lpstr>
      <vt:lpstr>Architecture</vt:lpstr>
      <vt:lpstr>Benefits of HTML5</vt:lpstr>
      <vt:lpstr>Some facts</vt:lpstr>
      <vt:lpstr>PowerPoint Presentation</vt:lpstr>
      <vt:lpstr>PowerPoint Presentation</vt:lpstr>
      <vt:lpstr>A Firefox OS app?</vt:lpstr>
      <vt:lpstr>HTML5 + manifest (JSON) = Firefox OS app</vt:lpstr>
      <vt:lpstr>DEMO</vt:lpstr>
      <vt:lpstr>Web APIs</vt:lpstr>
      <vt:lpstr>Web APIs – Regular</vt:lpstr>
      <vt:lpstr>Ambient Light Sensor</vt:lpstr>
      <vt:lpstr>Ambient Light Sensor</vt:lpstr>
      <vt:lpstr>DEMO</vt:lpstr>
      <vt:lpstr>Battery Status</vt:lpstr>
      <vt:lpstr>Battery Status</vt:lpstr>
      <vt:lpstr>DEMO</vt:lpstr>
      <vt:lpstr>Web APIs – Privileged</vt:lpstr>
      <vt:lpstr>Browser</vt:lpstr>
      <vt:lpstr>Browser</vt:lpstr>
      <vt:lpstr>Browser</vt:lpstr>
      <vt:lpstr>Contacts</vt:lpstr>
      <vt:lpstr>Contacts</vt:lpstr>
      <vt:lpstr>Web APIs – Certified</vt:lpstr>
      <vt:lpstr>Web Activities</vt:lpstr>
      <vt:lpstr>Web Activities</vt:lpstr>
      <vt:lpstr>Pick</vt:lpstr>
      <vt:lpstr>Pick</vt:lpstr>
      <vt:lpstr>Dial</vt:lpstr>
      <vt:lpstr>new webcontacts/contact</vt:lpstr>
      <vt:lpstr>Web Activity Received Handler</vt:lpstr>
      <vt:lpstr>Don’t forget to handle it!</vt:lpstr>
      <vt:lpstr>PowerPoint Presentation</vt:lpstr>
      <vt:lpstr>How to start</vt:lpstr>
      <vt:lpstr>PowerPoint Presentation</vt:lpstr>
      <vt:lpstr>Cordova &amp; Phonegap</vt:lpstr>
      <vt:lpstr>API implementations</vt:lpstr>
      <vt:lpstr>Get ready!</vt:lpstr>
      <vt:lpstr>Camera API</vt:lpstr>
      <vt:lpstr>Firefox OS App Manager + Simulator (1.2+)</vt:lpstr>
      <vt:lpstr>Firefox Web Developer Tools</vt:lpstr>
      <vt:lpstr>DEMO</vt:lpstr>
      <vt:lpstr>PowerPoint Presentation</vt:lpstr>
      <vt:lpstr>PowerPoint Presentation</vt:lpstr>
      <vt:lpstr>PowerPoint Presentation</vt:lpstr>
      <vt:lpstr>PowerPoint Presentation</vt:lpstr>
      <vt:lpstr>Some candies</vt:lpstr>
      <vt:lpstr>PowerPoint Presentation</vt:lpstr>
      <vt:lpstr>Prototyping with JSFiddle</vt:lpstr>
      <vt:lpstr>PowerPoint Presentation</vt:lpstr>
      <vt:lpstr>PowerPoint Presentation</vt:lpstr>
      <vt:lpstr>What’s next</vt:lpstr>
      <vt:lpstr>PowerPoint Presentation</vt:lpstr>
      <vt:lpstr>More Web APIs &amp; features</vt:lpstr>
      <vt:lpstr>PowerPoint Presentation</vt:lpstr>
      <vt:lpstr>When you’ll build your next app</vt:lpstr>
      <vt:lpstr>Resources</vt:lpstr>
      <vt:lpstr>Join us for an epic workshop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Frédéric Harper</dc:creator>
  <cp:lastModifiedBy>Frédéric Harper</cp:lastModifiedBy>
  <cp:revision>201</cp:revision>
  <dcterms:created xsi:type="dcterms:W3CDTF">2013-08-14T19:54:23Z</dcterms:created>
  <dcterms:modified xsi:type="dcterms:W3CDTF">2014-03-27T16:50:36Z</dcterms:modified>
</cp:coreProperties>
</file>